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8" r:id="rId11"/>
    <p:sldId id="302" r:id="rId12"/>
    <p:sldId id="301" r:id="rId13"/>
    <p:sldId id="274" r:id="rId14"/>
    <p:sldId id="294" r:id="rId15"/>
    <p:sldId id="295" r:id="rId16"/>
    <p:sldId id="291" r:id="rId17"/>
    <p:sldId id="292" r:id="rId18"/>
    <p:sldId id="293" r:id="rId19"/>
    <p:sldId id="269" r:id="rId20"/>
    <p:sldId id="277" r:id="rId21"/>
    <p:sldId id="296" r:id="rId22"/>
    <p:sldId id="297" r:id="rId23"/>
    <p:sldId id="298" r:id="rId24"/>
    <p:sldId id="280" r:id="rId25"/>
    <p:sldId id="299" r:id="rId26"/>
    <p:sldId id="300" r:id="rId27"/>
    <p:sldId id="282" r:id="rId28"/>
    <p:sldId id="276" r:id="rId29"/>
    <p:sldId id="278" r:id="rId30"/>
    <p:sldId id="285" r:id="rId31"/>
    <p:sldId id="286" r:id="rId32"/>
    <p:sldId id="290" r:id="rId33"/>
    <p:sldId id="272" r:id="rId34"/>
    <p:sldId id="288" r:id="rId35"/>
    <p:sldId id="273" r:id="rId36"/>
    <p:sldId id="283" r:id="rId37"/>
    <p:sldId id="284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P1 - Partie 1" id="{FC29D186-F264-4406-81AC-A5A5611AB3C1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</p14:sldIdLst>
        </p14:section>
        <p14:section name="TP1 - Partie 2" id="{ABB53D66-A382-4DA8-ADA9-C301D93B881E}">
          <p14:sldIdLst>
            <p14:sldId id="267"/>
            <p14:sldId id="268"/>
            <p14:sldId id="302"/>
            <p14:sldId id="301"/>
            <p14:sldId id="274"/>
            <p14:sldId id="294"/>
            <p14:sldId id="295"/>
            <p14:sldId id="291"/>
            <p14:sldId id="292"/>
            <p14:sldId id="293"/>
          </p14:sldIdLst>
        </p14:section>
        <p14:section name="TP2 - Partie 1" id="{3FD07C41-6074-4E8E-9727-2BEA0B471583}">
          <p14:sldIdLst>
            <p14:sldId id="269"/>
            <p14:sldId id="277"/>
            <p14:sldId id="296"/>
            <p14:sldId id="297"/>
            <p14:sldId id="298"/>
            <p14:sldId id="280"/>
            <p14:sldId id="299"/>
            <p14:sldId id="300"/>
            <p14:sldId id="282"/>
          </p14:sldIdLst>
        </p14:section>
        <p14:section name="TP2 - Partie 2" id="{89CE35CF-1DE9-4583-9B98-1015CAFCC183}">
          <p14:sldIdLst>
            <p14:sldId id="276"/>
            <p14:sldId id="278"/>
            <p14:sldId id="285"/>
            <p14:sldId id="286"/>
            <p14:sldId id="290"/>
            <p14:sldId id="272"/>
            <p14:sldId id="288"/>
            <p14:sldId id="273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A1C9B-E844-7147-2805-2AE7219799BD}" v="147" dt="2026-02-01T22:15:48.769"/>
    <p1510:client id="{EF60750C-89FE-DAFC-3654-013EAC1DAD61}" v="133" dt="2026-02-01T22:58:56.493"/>
    <p1510:client id="{F08E529E-3487-15D1-3562-7244422AEE8E}" v="824" dt="2026-02-02T09:15:07.438"/>
    <p1510:client id="{F215C409-C4EB-42B2-BE69-3B7BB427C2EC}" v="2181" dt="2026-02-02T08:58:48.748"/>
    <p1510:client id="{F65CDB69-8E1E-4C4B-9F3A-EA9A907E55B3}" v="14" dt="2026-02-01T23:05:13.2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73BAC-6C5F-4D4E-AFBD-2DEDC5913C41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9273C-50C2-46FB-9AF0-0F5714469F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41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Démo a apprendre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273C-50C2-46FB-9AF0-0F5714469F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6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BD924-69FC-FC1D-6357-91D7D3663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4F6A46-D557-9C4E-A2A0-A7B95FC9C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8D22D2-06A4-CEB0-02B4-DE7E8759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6B9970-289A-593B-FFE2-92B6C383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42E392-3AA9-EA76-23E9-EEA9C7A1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8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721C6-2F95-860F-97F0-D0A173FB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3ABEE0-9D1A-7CB6-8137-622FE9117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C0BE8D-C8D4-B227-7B51-A3B8CB68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667BF-2B00-A168-9EF5-F1C4DE75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364DFB-8917-F1CA-18F1-18E7CE4D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52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9A02350-87DE-E487-94F8-2BDDEB836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7C62A8-19D6-398E-61F7-5F6B3C4AD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7AD449-F0B6-68F0-A51A-28B40C0F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626BAF-11A2-BED7-18C9-9D90D905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A1EA14-FEE1-EAE4-7920-58CE33E1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08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11BF09-71A0-DF31-F84E-1FD21F86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4D5263-1911-9888-46AD-552F0FB5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8DE1D4-C174-7BA6-4DE6-B620CE9F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AA5C73-AE7E-F2F6-178E-E9D59F07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733309-0DAF-6530-3B51-1B98AC64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56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92A8A-C9A7-3A31-C45B-167F2A2D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3A3938-3DD1-8AAD-C12C-F22E99130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CDF735-D61F-F3C4-BD43-87E58CFD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1B7BAE-F67D-854C-0A94-68B53E36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5DA65A-7599-7C16-116A-C2DD7063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22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CE9C5-FB78-D3CC-07A3-5F6C28DA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21A77F-07E1-4563-27FD-FA29C1F8B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5C969A-2083-179D-C7DC-AE7D4797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A9B28-4A9D-4CE6-BACA-31AD4229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13DBE6-77C5-4A55-7CF3-626330EF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33696-5923-74E9-DE91-18F7BBD2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3FC60-350C-A427-ACD5-60E6F77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95CAF3-3BBB-DD48-2D6D-136DE974C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6805F2-EB7A-AB43-A805-6CF440BB9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55FC9C-9F3D-9BBB-0DD1-206701F48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554AB3C-8FF2-6783-D0F3-641C73475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4303402-FFD3-23EE-EE40-231EAACE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D603F02-3941-204C-4B98-3B9030D0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839258D-A676-57C4-7EB1-A79176EE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583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B9BD6-AA04-9334-385A-D9E60A46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815F56-18FC-1187-4D85-8BA8BEEE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FE4260-25DC-26B6-8361-F079F466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0E11EF-6E09-FB35-69DA-70A5FB34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7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5F01381-F174-B253-344A-98EE2461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F636D3-89E1-2125-5F16-18DC4650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99E39-2A0A-BEA6-50A3-CC0F0481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06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89E5F-28A8-02CB-6F62-8BACC6D4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C5E716-0415-6BB8-C646-D1F03D4F8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23467C-5452-E660-5D16-BF2F2F5A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E91BA3-62D5-7B75-9F7D-3BB152C7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770879-0201-CFC8-36C2-7BEC3286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D49132-066B-014D-ED95-0715BCC6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23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8D3D6-C5FF-D1AC-01C9-75DEEE5AC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1348A8-6704-4758-1AF9-E11CC709E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7E3FE8-A4FD-4D7C-1722-B460B41E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F50AAB-D65A-65D2-5FB9-B34CFD35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B912C3-5B00-E929-9A27-89054EB4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EB5981-7BBF-0DA2-517C-B2633444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34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3794137-0E5D-0F4F-1F0C-329EB614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02A16-A734-73E0-6A77-F3AE57A9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FF171E-9EB9-9D9C-4B29-D89BAC832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B40385-6F37-42CE-8C44-E7BECAF2C228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457516-CDDF-7852-457A-3C021C361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4682C-3CDA-0F6C-1321-B9DAB64BA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A458EA-7656-4637-9AF6-E6212B902E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3AB97-CB6E-836E-5E0D-CA8BBDAC5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noProof="0"/>
              <a:t>MT461 – TP1 – Partie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D87D00-8FF3-E561-EA58-A48564FC5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noProof="0" dirty="0"/>
              <a:t>Rémy CUVELIER</a:t>
            </a:r>
            <a:r>
              <a:rPr lang="fr-FR" dirty="0"/>
              <a:t>, Antoine</a:t>
            </a:r>
            <a:r>
              <a:rPr lang="fr-FR" noProof="0" dirty="0"/>
              <a:t> PEREDERII</a:t>
            </a:r>
            <a:r>
              <a:rPr lang="fr-FR" dirty="0"/>
              <a:t>, Rémi COURTY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27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5167-6DF7-5119-5DAC-41D020D2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3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3A9D534-47CF-AC22-B16B-4F8F4EBF2536}"/>
              </a:ext>
            </a:extLst>
          </p:cNvPr>
          <p:cNvSpPr txBox="1"/>
          <p:nvPr/>
        </p:nvSpPr>
        <p:spPr>
          <a:xfrm>
            <a:off x="838200" y="1321356"/>
            <a:ext cx="1117113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</a:t>
            </a:r>
            <a:r>
              <a:rPr lang="fr-FR" noProof="0" dirty="0">
                <a:ea typeface="+mn-lt"/>
                <a:cs typeface="+mn-lt"/>
              </a:rPr>
              <a:t>Comparer plusieurs méthodes itératives (point fixe, Newton, Aitken, Aitken‑Steffensen)</a:t>
            </a:r>
          </a:p>
          <a:p>
            <a:r>
              <a:rPr lang="fr-FR" noProof="0" dirty="0">
                <a:ea typeface="+mn-lt"/>
                <a:cs typeface="+mn-lt"/>
              </a:rPr>
              <a:t>sur des équations scalaires pour étudier convergence, ordre et accélération de convergence.</a:t>
            </a:r>
            <a:br>
              <a:rPr lang="fr-FR" dirty="0">
                <a:ea typeface="+mn-lt"/>
                <a:cs typeface="+mn-lt"/>
              </a:rPr>
            </a:br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Mettre en évidence les différences de convergence (existence, ordre, vitesse) selon la méthode</a:t>
            </a:r>
          </a:p>
          <a:p>
            <a:r>
              <a:rPr lang="fr-FR" dirty="0">
                <a:ea typeface="+mn-lt"/>
                <a:cs typeface="+mn-lt"/>
              </a:rPr>
              <a:t>et l’équation, et voir quand l’accélération améliore (ou ne peut pas améliorer) la convergence.</a:t>
            </a:r>
            <a:endParaRPr lang="fr-FR" dirty="0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08C1EAE2-1121-C3D6-EEC7-14D425E2B333}"/>
              </a:ext>
            </a:extLst>
          </p:cNvPr>
          <p:cNvSpPr txBox="1"/>
          <p:nvPr/>
        </p:nvSpPr>
        <p:spPr>
          <a:xfrm>
            <a:off x="838200" y="2520673"/>
            <a:ext cx="3972562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noProof="0"/>
              <a:t>Banach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Espace métrique complet -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Stabilité : f(I) C I [0;1]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Contraction : sup(f’(x)) &lt; 1 ?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10761AF0-3F0F-2A08-E919-8BDCDDE4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48" y="2517766"/>
            <a:ext cx="4783094" cy="416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3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4BCAD-88DF-CF2D-2C42-25E0E5A2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bweb plots">
            <a:extLst>
              <a:ext uri="{FF2B5EF4-FFF2-40B4-BE49-F238E27FC236}">
                <a16:creationId xmlns:a16="http://schemas.microsoft.com/office/drawing/2014/main" id="{C954772F-CAE8-36F6-C2BA-5F66EE2B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69AE2D-3186-13B9-33CE-80B15FEC8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F8D9E-C272-E408-8D54-8FDD9DC2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97FDF-C009-E67A-0D07-31EC3981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" r="3" b="3"/>
          <a:stretch>
            <a:fillRect/>
          </a:stretch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BC169D-5BC5-7637-7240-2193FA050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9786" y="1950316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8C17A-2AEE-EA77-4202-DE64E7AB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2D20-99B2-6651-EDDB-F7D6D44B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4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7749128A-97A1-2552-C4E0-E66D2A221754}"/>
              </a:ext>
            </a:extLst>
          </p:cNvPr>
          <p:cNvSpPr txBox="1"/>
          <p:nvPr/>
        </p:nvSpPr>
        <p:spPr>
          <a:xfrm>
            <a:off x="838200" y="1321356"/>
            <a:ext cx="11086433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</a:t>
            </a:r>
            <a:r>
              <a:rPr lang="fr-FR" noProof="0" dirty="0">
                <a:ea typeface="+mn-lt"/>
                <a:cs typeface="+mn-lt"/>
              </a:rPr>
              <a:t>Appliquer la méthode de Newton à un système non linéaire en dimension 2 et</a:t>
            </a:r>
          </a:p>
          <a:p>
            <a:r>
              <a:rPr lang="fr-FR" noProof="0" dirty="0">
                <a:ea typeface="+mn-lt"/>
                <a:cs typeface="+mn-lt"/>
              </a:rPr>
              <a:t>analyser le nombre de solutions et l’ordre de convergence.</a:t>
            </a:r>
          </a:p>
          <a:p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Comprendre le comportement local de Newton en dimension 2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(dépendance au point initial, convergence quadratique attendue) et relier la théorie à l’observation numérique.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4FF6D-606C-41F3-61B0-6861C0B6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8309"/>
            <a:ext cx="3342692" cy="1327280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0EBE92C1-5BAE-265D-798A-7B683A1670F2}"/>
              </a:ext>
            </a:extLst>
          </p:cNvPr>
          <p:cNvSpPr txBox="1"/>
          <p:nvPr/>
        </p:nvSpPr>
        <p:spPr>
          <a:xfrm>
            <a:off x="838200" y="2476076"/>
            <a:ext cx="45647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noProof="0"/>
              <a:t>Nous voulons résoudre ces deux équations :</a:t>
            </a:r>
          </a:p>
        </p:txBody>
      </p:sp>
      <p:pic>
        <p:nvPicPr>
          <p:cNvPr id="8" name="Image 7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18CC7103-A8FC-374D-8F48-BADD9B30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88" y="2185254"/>
            <a:ext cx="5662204" cy="440393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090792C1-4AFC-FCCD-B2F3-337BC645622A}"/>
              </a:ext>
            </a:extLst>
          </p:cNvPr>
          <p:cNvSpPr txBox="1"/>
          <p:nvPr/>
        </p:nvSpPr>
        <p:spPr>
          <a:xfrm>
            <a:off x="838199" y="4022709"/>
            <a:ext cx="368299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noProof="0"/>
              <a:t>On peut voir qu’il existe 2 solutions.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237A23D-B8CA-08A3-90C4-471532DBB4D0}"/>
              </a:ext>
            </a:extLst>
          </p:cNvPr>
          <p:cNvSpPr txBox="1"/>
          <p:nvPr/>
        </p:nvSpPr>
        <p:spPr>
          <a:xfrm>
            <a:off x="838199" y="4389722"/>
            <a:ext cx="4935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i="0">
                <a:effectLst/>
                <a:latin typeface="Segoe WPC"/>
              </a:rPr>
              <a:t>On identifie visuellement une solution proche de (x₁, x₂) ≈ (0.3, 0.9)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>
                <a:effectLst/>
                <a:latin typeface="Segoe WPC"/>
              </a:rPr>
              <a:t>Ce point servira de point de départ X₀ pour l'algorithme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>
                <a:effectLst/>
                <a:latin typeface="Segoe WPC"/>
              </a:rPr>
              <a:t>Choix fait : X₀ = (0.5, 1.0)</a:t>
            </a:r>
          </a:p>
        </p:txBody>
      </p:sp>
    </p:spTree>
    <p:extLst>
      <p:ext uri="{BB962C8B-B14F-4D97-AF65-F5344CB8AC3E}">
        <p14:creationId xmlns:p14="http://schemas.microsoft.com/office/powerpoint/2010/main" val="15954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6D810-30BF-14CA-FAF1-D56667A6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Algorithme de Newton-</a:t>
            </a:r>
            <a:r>
              <a:rPr lang="fr-FR" err="1"/>
              <a:t>Raphson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59F4BA9-35E6-82BD-453B-09ECF3A15D44}"/>
                  </a:ext>
                </a:extLst>
              </p:cNvPr>
              <p:cNvSpPr txBox="1"/>
              <p:nvPr/>
            </p:nvSpPr>
            <p:spPr>
              <a:xfrm>
                <a:off x="1036320" y="1400670"/>
                <a:ext cx="3579223" cy="392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𝐽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 err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i="1" dirty="0" err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59F4BA9-35E6-82BD-453B-09ECF3A1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" y="1400670"/>
                <a:ext cx="3579223" cy="392095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5CE56A44-F2C0-0222-1D2D-8C395250C94A}"/>
              </a:ext>
            </a:extLst>
          </p:cNvPr>
          <p:cNvSpPr txBox="1"/>
          <p:nvPr/>
        </p:nvSpPr>
        <p:spPr>
          <a:xfrm>
            <a:off x="1114697" y="1910879"/>
            <a:ext cx="8255726" cy="1834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(k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max_iter) {</a:t>
            </a: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F_val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systeme_equations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J_val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jacobienne(x)</a:t>
            </a: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delta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solve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J_val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F_val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fr-F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Résolution système linéaire</a:t>
            </a:r>
            <a:endParaRPr lang="fr-F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x_new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delta</a:t>
            </a: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(delta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fr-F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tol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fr-F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x </a:t>
            </a:r>
            <a:r>
              <a:rPr lang="fr-F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x_new</a:t>
            </a:r>
            <a:endParaRPr lang="fr-F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fr-F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C3125C-5C68-43A0-1B8D-DA6AC6F7BBDB}"/>
              </a:ext>
            </a:extLst>
          </p:cNvPr>
          <p:cNvSpPr txBox="1"/>
          <p:nvPr/>
        </p:nvSpPr>
        <p:spPr>
          <a:xfrm>
            <a:off x="1036320" y="386385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/>
              <a:t>Iter</a:t>
            </a:r>
            <a:r>
              <a:rPr lang="fr-FR"/>
              <a:t>   | x1         	| x2          	          | Erreur (norme)</a:t>
            </a:r>
          </a:p>
          <a:p>
            <a:r>
              <a:rPr lang="fr-FR"/>
              <a:t>------------------------------------------------------------</a:t>
            </a:r>
          </a:p>
          <a:p>
            <a:r>
              <a:rPr lang="fr-FR"/>
              <a:t>   1   |   0.50000000 |   1.00000000 | 1.6592e-01</a:t>
            </a:r>
          </a:p>
          <a:p>
            <a:r>
              <a:rPr lang="fr-FR"/>
              <a:t>   2   |   0.35869565 |   0.91304348 | 2.3988e-02       </a:t>
            </a:r>
          </a:p>
          <a:p>
            <a:r>
              <a:rPr lang="fr-FR"/>
              <a:t>   3   |   0.34233907 |   0.89549680 | 3.5001e-04       </a:t>
            </a:r>
          </a:p>
          <a:p>
            <a:r>
              <a:rPr lang="fr-FR"/>
              <a:t>   4   |   0.34215535 |   0.89519888 | 5.4580e-08       </a:t>
            </a:r>
          </a:p>
          <a:p>
            <a:r>
              <a:rPr lang="fr-FR"/>
              <a:t>   5   |   0.34215533 |   0.89519883 | 9.4195e-16       </a:t>
            </a:r>
          </a:p>
          <a:p>
            <a:endParaRPr lang="fr-FR"/>
          </a:p>
          <a:p>
            <a:r>
              <a:rPr lang="fr-FR"/>
              <a:t>✓ Convergence atteinte après 5 itérations</a:t>
            </a:r>
          </a:p>
        </p:txBody>
      </p:sp>
    </p:spTree>
    <p:extLst>
      <p:ext uri="{BB962C8B-B14F-4D97-AF65-F5344CB8AC3E}">
        <p14:creationId xmlns:p14="http://schemas.microsoft.com/office/powerpoint/2010/main" val="400137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5FE2C-4609-BD32-0BE0-78AF0109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de l’ordre de convergence</a:t>
            </a:r>
          </a:p>
        </p:txBody>
      </p:sp>
      <p:pic>
        <p:nvPicPr>
          <p:cNvPr id="5" name="Image 4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9F2D08DE-619A-5559-DD32-CD216E9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2" y="1469027"/>
            <a:ext cx="6097632" cy="4065088"/>
          </a:xfrm>
          <a:prstGeom prst="rect">
            <a:avLst/>
          </a:prstGeom>
        </p:spPr>
      </p:pic>
      <p:pic>
        <p:nvPicPr>
          <p:cNvPr id="7" name="Image 6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38664E62-1264-8A91-09FE-09569C73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27" y="1555751"/>
            <a:ext cx="5101920" cy="39681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CD48697-BDFA-C251-20B9-6DC989030788}"/>
              </a:ext>
            </a:extLst>
          </p:cNvPr>
          <p:cNvSpPr txBox="1"/>
          <p:nvPr/>
        </p:nvSpPr>
        <p:spPr>
          <a:xfrm>
            <a:off x="670560" y="5712823"/>
            <a:ext cx="436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Décroissance exponentielle en échelle log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56388D-8BC4-276D-598C-F4807351B759}"/>
              </a:ext>
            </a:extLst>
          </p:cNvPr>
          <p:cNvSpPr txBox="1"/>
          <p:nvPr/>
        </p:nvSpPr>
        <p:spPr>
          <a:xfrm>
            <a:off x="6761030" y="5712823"/>
            <a:ext cx="455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Pente observée proche de la pente attendue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DDED17D-9530-6F79-C354-32FC7837C69D}"/>
                  </a:ext>
                </a:extLst>
              </p:cNvPr>
              <p:cNvSpPr txBox="1"/>
              <p:nvPr/>
            </p:nvSpPr>
            <p:spPr>
              <a:xfrm>
                <a:off x="6487885" y="6068206"/>
                <a:ext cx="2955141" cy="689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≈ 2 · </m:t>
                      </m:r>
                      <m:r>
                        <m:rPr>
                          <m:sty m:val="p"/>
                        </m:rPr>
                        <a:rPr lang="fr-FR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⟹ 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≈ (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)²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DDED17D-9530-6F79-C354-32FC7837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885" y="6068206"/>
                <a:ext cx="2955141" cy="689804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05238D13-E0E2-9195-1956-B5F1DCFD53BE}"/>
              </a:ext>
            </a:extLst>
          </p:cNvPr>
          <p:cNvSpPr txBox="1"/>
          <p:nvPr/>
        </p:nvSpPr>
        <p:spPr>
          <a:xfrm>
            <a:off x="9386664" y="6068206"/>
            <a:ext cx="213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Donc convergence quadratique</a:t>
            </a:r>
          </a:p>
        </p:txBody>
      </p:sp>
    </p:spTree>
    <p:extLst>
      <p:ext uri="{BB962C8B-B14F-4D97-AF65-F5344CB8AC3E}">
        <p14:creationId xmlns:p14="http://schemas.microsoft.com/office/powerpoint/2010/main" val="1079370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C9C4-3491-DEF1-6526-5520F518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Exercice</a:t>
            </a:r>
            <a:r>
              <a:rPr lang="en-US" dirty="0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3DAF-3E91-C957-E387-32D800457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5"/>
            <a:ext cx="10515600" cy="380879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F(x) = </a:t>
            </a:r>
            <a:r>
              <a:rPr lang="en-US" dirty="0" err="1">
                <a:ea typeface="+mn-lt"/>
                <a:cs typeface="+mn-lt"/>
              </a:rPr>
              <a:t>x^q</a:t>
            </a:r>
            <a:r>
              <a:rPr lang="en-US" dirty="0">
                <a:ea typeface="+mn-lt"/>
                <a:cs typeface="+mn-lt"/>
              </a:rPr>
              <a:t> - α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F'(x) = q*x^(q-1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Donc</a:t>
            </a:r>
            <a:r>
              <a:rPr lang="en-US" dirty="0">
                <a:ea typeface="+mn-lt"/>
                <a:cs typeface="+mn-lt"/>
              </a:rPr>
              <a:t> f(x) = ((q-1)*x + α/x^(q-1))/q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Convergence: f'(x*) </a:t>
            </a:r>
            <a:r>
              <a:rPr lang="en-US" dirty="0" err="1">
                <a:ea typeface="+mn-lt"/>
                <a:cs typeface="+mn-lt"/>
              </a:rPr>
              <a:t>où</a:t>
            </a:r>
            <a:r>
              <a:rPr lang="en-US" dirty="0">
                <a:ea typeface="+mn-lt"/>
                <a:cs typeface="+mn-lt"/>
              </a:rPr>
              <a:t> x* = α^(1/q)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f'(x) = (q-1)/q - (q-1)*α/(q*</a:t>
            </a:r>
            <a:r>
              <a:rPr lang="en-US" dirty="0" err="1">
                <a:ea typeface="+mn-lt"/>
                <a:cs typeface="+mn-lt"/>
              </a:rPr>
              <a:t>x^q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f'(x*) = (q-1)/q - (q-1)*α/(q*α) = (q-1)/q - (q-1)/q = 0</a:t>
            </a: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Donc</a:t>
            </a:r>
            <a:r>
              <a:rPr lang="en-US" dirty="0">
                <a:ea typeface="+mn-lt"/>
                <a:cs typeface="+mn-lt"/>
              </a:rPr>
              <a:t> |f'(x*)| = 0 &lt; 1 =&gt; convergence </a:t>
            </a:r>
            <a:r>
              <a:rPr lang="en-US" dirty="0" err="1">
                <a:ea typeface="+mn-lt"/>
                <a:cs typeface="+mn-lt"/>
              </a:rPr>
              <a:t>quadratique</a:t>
            </a:r>
            <a:r>
              <a:rPr lang="en-US" dirty="0">
                <a:ea typeface="+mn-lt"/>
                <a:cs typeface="+mn-lt"/>
              </a:rPr>
              <a:t> (Newton)</a:t>
            </a:r>
            <a:endParaRPr lang="en-US" dirty="0"/>
          </a:p>
          <a:p>
            <a:pPr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4D3565E0-9F67-E4EF-FA6A-A6490AAFED48}"/>
              </a:ext>
            </a:extLst>
          </p:cNvPr>
          <p:cNvSpPr txBox="1"/>
          <p:nvPr/>
        </p:nvSpPr>
        <p:spPr>
          <a:xfrm>
            <a:off x="838200" y="1321356"/>
            <a:ext cx="10892597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</a:t>
            </a:r>
            <a:r>
              <a:rPr lang="fr-FR" dirty="0">
                <a:ea typeface="+mn-lt"/>
                <a:cs typeface="+mn-lt"/>
              </a:rPr>
              <a:t>Étudier le calcul numérique d’une racine q‑</a:t>
            </a:r>
            <a:r>
              <a:rPr lang="fr-FR" dirty="0" err="1">
                <a:ea typeface="+mn-lt"/>
                <a:cs typeface="+mn-lt"/>
              </a:rPr>
              <a:t>ième</a:t>
            </a:r>
            <a:r>
              <a:rPr lang="fr-FR" dirty="0">
                <a:ea typeface="+mn-lt"/>
                <a:cs typeface="+mn-lt"/>
              </a:rPr>
              <a:t> par </a:t>
            </a:r>
            <a:r>
              <a:rPr lang="fr-FR" noProof="0" dirty="0">
                <a:ea typeface="+mn-lt"/>
                <a:cs typeface="+mn-lt"/>
              </a:rPr>
              <a:t>Newton et</a:t>
            </a:r>
            <a:r>
              <a:rPr lang="fr-FR" dirty="0">
                <a:ea typeface="+mn-lt"/>
                <a:cs typeface="+mn-lt"/>
              </a:rPr>
              <a:t> par la sécante,</a:t>
            </a:r>
            <a:endParaRPr lang="en-US" dirty="0">
              <a:ea typeface="+mn-lt"/>
              <a:cs typeface="+mn-lt"/>
            </a:endParaRPr>
          </a:p>
          <a:p>
            <a:r>
              <a:rPr lang="fr-FR" dirty="0">
                <a:ea typeface="+mn-lt"/>
                <a:cs typeface="+mn-lt"/>
              </a:rPr>
              <a:t>en termes </a:t>
            </a:r>
            <a:r>
              <a:rPr lang="fr-FR" noProof="0" dirty="0">
                <a:ea typeface="+mn-lt"/>
                <a:cs typeface="+mn-lt"/>
              </a:rPr>
              <a:t>de </a:t>
            </a:r>
            <a:r>
              <a:rPr lang="fr-FR" dirty="0">
                <a:ea typeface="+mn-lt"/>
                <a:cs typeface="+mn-lt"/>
              </a:rPr>
              <a:t>convergence </a:t>
            </a:r>
            <a:r>
              <a:rPr lang="fr-FR" noProof="0" dirty="0">
                <a:ea typeface="+mn-lt"/>
                <a:cs typeface="+mn-lt"/>
              </a:rPr>
              <a:t>et de </a:t>
            </a:r>
            <a:r>
              <a:rPr lang="fr-FR" dirty="0">
                <a:ea typeface="+mn-lt"/>
                <a:cs typeface="+mn-lt"/>
              </a:rPr>
              <a:t>gain de chiffres significatifs </a:t>
            </a:r>
            <a:br>
              <a:rPr lang="fr-FR" dirty="0">
                <a:ea typeface="+mn-lt"/>
                <a:cs typeface="+mn-lt"/>
              </a:rPr>
            </a:br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Comparer théoriquement et numériquement l’ordre et la vitesse de convergence de Newton</a:t>
            </a:r>
            <a:endParaRPr lang="en-US" dirty="0">
              <a:ea typeface="+mn-lt"/>
              <a:cs typeface="+mn-lt"/>
            </a:endParaRPr>
          </a:p>
          <a:p>
            <a:r>
              <a:rPr lang="fr-FR" dirty="0">
                <a:ea typeface="+mn-lt"/>
                <a:cs typeface="+mn-lt"/>
              </a:rPr>
              <a:t>(quadratique) et de la sécante (ordre ~1,618) dans un cas simple et bien conditionné.</a:t>
            </a:r>
            <a:endParaRPr lang="en-US" dirty="0"/>
          </a:p>
          <a:p>
            <a:endParaRPr lang="fr-FR"/>
          </a:p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31AA0-B687-7266-71A9-AD05711C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489" y="2589276"/>
            <a:ext cx="3993261" cy="3276600"/>
          </a:xfrm>
          <a:prstGeom prst="rect">
            <a:avLst/>
          </a:prstGeom>
        </p:spPr>
      </p:pic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8308A226-BEE7-5E7A-2ACF-EAD31F6DC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717" y="3166774"/>
            <a:ext cx="5279135" cy="30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4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C183B-1C61-D841-BB8B-6987E917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2. Evolution du </a:t>
            </a:r>
            <a:r>
              <a:rPr lang="en-US" sz="3600" dirty="0" err="1"/>
              <a:t>nombre</a:t>
            </a:r>
            <a:r>
              <a:rPr lang="en-US" sz="3600" dirty="0"/>
              <a:t> de </a:t>
            </a:r>
            <a:r>
              <a:rPr lang="en-US" sz="3600" dirty="0" err="1"/>
              <a:t>décimales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E621F-4E3F-12CF-80E7-AFA241C3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8" r="209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79508D-5D2A-CEA6-A7F9-A432B16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Observation: Le </a:t>
            </a:r>
            <a:r>
              <a:rPr lang="en-US" sz="1800" dirty="0" err="1">
                <a:ea typeface="+mn-lt"/>
                <a:cs typeface="+mn-lt"/>
              </a:rPr>
              <a:t>nombre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décimales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significatives</a:t>
            </a:r>
            <a:r>
              <a:rPr lang="en-US" sz="1800" dirty="0">
                <a:ea typeface="+mn-lt"/>
                <a:cs typeface="+mn-lt"/>
              </a:rPr>
              <a:t> DOUBLE à </a:t>
            </a:r>
            <a:r>
              <a:rPr lang="en-US" sz="1800" dirty="0" err="1">
                <a:ea typeface="+mn-lt"/>
                <a:cs typeface="+mn-lt"/>
              </a:rPr>
              <a:t>chaque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itération</a:t>
            </a:r>
            <a:endParaRPr lang="en-US" sz="1800" dirty="0" err="1"/>
          </a:p>
          <a:p>
            <a:r>
              <a:rPr lang="en-US" sz="1800" dirty="0">
                <a:ea typeface="+mn-lt"/>
                <a:cs typeface="+mn-lt"/>
              </a:rPr>
              <a:t>=&gt; Convergence QUADRATIQUE de la </a:t>
            </a:r>
            <a:r>
              <a:rPr lang="en-US" sz="1800" dirty="0" err="1">
                <a:ea typeface="+mn-lt"/>
                <a:cs typeface="+mn-lt"/>
              </a:rPr>
              <a:t>méthode</a:t>
            </a:r>
            <a:r>
              <a:rPr lang="en-US" sz="1800" dirty="0">
                <a:ea typeface="+mn-lt"/>
                <a:cs typeface="+mn-lt"/>
              </a:rPr>
              <a:t> de Newton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27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F8E08-5DDF-DBEB-07D2-6CD25C40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3. </a:t>
            </a:r>
            <a:r>
              <a:rPr lang="en-US" sz="3600" dirty="0" err="1"/>
              <a:t>Comparaison</a:t>
            </a:r>
            <a:r>
              <a:rPr lang="en-US" sz="3600" dirty="0"/>
              <a:t> </a:t>
            </a:r>
            <a:r>
              <a:rPr lang="en-US" sz="3600" dirty="0" err="1"/>
              <a:t>Sécante</a:t>
            </a:r>
            <a:r>
              <a:rPr lang="en-US" sz="3600" dirty="0"/>
              <a:t> et Newton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77FC66-F2AB-0C97-7EC3-68D53C0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7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399E97-0F68-D070-D1DF-E0F3BE8D5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Observation: La </a:t>
            </a:r>
            <a:r>
              <a:rPr lang="en-US" sz="1800" dirty="0" err="1">
                <a:ea typeface="+mn-lt"/>
                <a:cs typeface="+mn-lt"/>
              </a:rPr>
              <a:t>sécante</a:t>
            </a:r>
            <a:r>
              <a:rPr lang="en-US" sz="1800" dirty="0">
                <a:ea typeface="+mn-lt"/>
                <a:cs typeface="+mn-lt"/>
              </a:rPr>
              <a:t> converge plus </a:t>
            </a:r>
            <a:r>
              <a:rPr lang="en-US" sz="1800" dirty="0" err="1">
                <a:ea typeface="+mn-lt"/>
                <a:cs typeface="+mn-lt"/>
              </a:rPr>
              <a:t>lentement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que</a:t>
            </a:r>
            <a:r>
              <a:rPr lang="en-US" sz="1800" dirty="0">
                <a:ea typeface="+mn-lt"/>
                <a:cs typeface="+mn-lt"/>
              </a:rPr>
              <a:t> Newton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Ordre de convergence ≈ φ = (1+√5)/2 ≈ 1.618 (</a:t>
            </a:r>
            <a:r>
              <a:rPr lang="en-US" sz="1800" dirty="0" err="1">
                <a:ea typeface="+mn-lt"/>
                <a:cs typeface="+mn-lt"/>
              </a:rPr>
              <a:t>nombre</a:t>
            </a:r>
            <a:r>
              <a:rPr lang="en-US" sz="1800" dirty="0">
                <a:ea typeface="+mn-lt"/>
                <a:cs typeface="+mn-lt"/>
              </a:rPr>
              <a:t> d'or)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8473-9560-EFDD-141E-5BA66D25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27313D-58A6-4E25-85E1-55129233B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noProof="0"/>
              <a:t>MT461 – TP2 – Partie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67CF9C-CB2C-3814-80E6-E269DF332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noProof="0" dirty="0"/>
              <a:t>Rémy CUVELIER, Antoine PEREDERII, Rémi COURTY</a:t>
            </a:r>
          </a:p>
        </p:txBody>
      </p:sp>
    </p:spTree>
    <p:extLst>
      <p:ext uri="{BB962C8B-B14F-4D97-AF65-F5344CB8AC3E}">
        <p14:creationId xmlns:p14="http://schemas.microsoft.com/office/powerpoint/2010/main" val="104452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E5C09-5BC3-15BE-465D-C2939F54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1</a:t>
            </a:r>
          </a:p>
        </p:txBody>
      </p:sp>
      <p:pic>
        <p:nvPicPr>
          <p:cNvPr id="1026" name="Picture 2" descr="TP2 : Approximation de π par la méthode d'Archimède | Lelivrescolaire.fr">
            <a:extLst>
              <a:ext uri="{FF2B5EF4-FFF2-40B4-BE49-F238E27FC236}">
                <a16:creationId xmlns:a16="http://schemas.microsoft.com/office/drawing/2014/main" id="{77C9BCD4-1AA6-A9D0-1C18-8EC2343B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25" y="2621647"/>
            <a:ext cx="4099749" cy="161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64C58FA-F575-01F6-DA4E-4F5E0EE0F98E}"/>
              </a:ext>
            </a:extLst>
          </p:cNvPr>
          <p:cNvSpPr txBox="1"/>
          <p:nvPr/>
        </p:nvSpPr>
        <p:spPr>
          <a:xfrm>
            <a:off x="838200" y="1321356"/>
            <a:ext cx="1129129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approximé Pi avec un polygone</a:t>
            </a:r>
            <a:br>
              <a:rPr lang="fr-FR" dirty="0"/>
            </a:br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Mettre en évidence la perte de précision due aux erreurs d’arrondi (soustraction catastrophique)</a:t>
            </a:r>
          </a:p>
          <a:p>
            <a:r>
              <a:rPr lang="fr-FR" dirty="0">
                <a:ea typeface="+mn-lt"/>
                <a:cs typeface="+mn-lt"/>
              </a:rPr>
              <a:t>et montrer comment une réécriture algébrique améliore la stabilité numérique.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901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86DD6-577B-7BCB-8CBA-3B7E9398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7064-B662-078C-4108-4714F7DF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1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6300B98-3DAC-6A17-FD8A-ACF1D8BD6904}"/>
              </a:ext>
            </a:extLst>
          </p:cNvPr>
          <p:cNvSpPr txBox="1"/>
          <p:nvPr/>
        </p:nvSpPr>
        <p:spPr>
          <a:xfrm>
            <a:off x="838200" y="1455053"/>
            <a:ext cx="11261994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</a:t>
            </a:r>
            <a:r>
              <a:rPr lang="fr-FR" dirty="0"/>
              <a:t>Comparer la précision de trois méthodes numériques, Étudier l'influence du pas h et de la condition</a:t>
            </a:r>
            <a:endParaRPr lang="en-US" dirty="0"/>
          </a:p>
          <a:p>
            <a:r>
              <a:rPr lang="fr-FR" dirty="0"/>
              <a:t>initiale y₀, Vérifier empiriquement l'ordre de convergence</a:t>
            </a:r>
            <a:br>
              <a:rPr lang="fr-FR" dirty="0"/>
            </a:br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Mettre en évidence l’influence du pas et de la condition initiale sur l’erreur globale, et comparer </a:t>
            </a:r>
            <a:endParaRPr lang="en-US">
              <a:ea typeface="+mn-lt"/>
              <a:cs typeface="+mn-lt"/>
            </a:endParaRPr>
          </a:p>
          <a:p>
            <a:r>
              <a:rPr lang="fr-FR" dirty="0">
                <a:ea typeface="+mn-lt"/>
                <a:cs typeface="+mn-lt"/>
              </a:rPr>
              <a:t>la précision et l’ordre de convergence des différentes méthodes de Runge–</a:t>
            </a:r>
            <a:r>
              <a:rPr lang="fr-FR" dirty="0" err="1">
                <a:ea typeface="+mn-lt"/>
                <a:cs typeface="+mn-lt"/>
              </a:rPr>
              <a:t>Kutta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/>
          </a:p>
          <a:p>
            <a:endParaRPr lang="fr-FR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D6BB2-A43D-FAA7-0958-4DDCA355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989" y="981492"/>
            <a:ext cx="7315787" cy="5511383"/>
          </a:xfrm>
          <a:prstGeom prst="rect">
            <a:avLst/>
          </a:prstGeom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E3770360-2B6F-63BF-1CD7-DAC23404F96B}"/>
              </a:ext>
            </a:extLst>
          </p:cNvPr>
          <p:cNvSpPr txBox="1"/>
          <p:nvPr/>
        </p:nvSpPr>
        <p:spPr>
          <a:xfrm>
            <a:off x="838200" y="3077002"/>
            <a:ext cx="236737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noProof="0"/>
              <a:t>Problème de Cauchy :</a:t>
            </a:r>
          </a:p>
        </p:txBody>
      </p:sp>
      <p:pic>
        <p:nvPicPr>
          <p:cNvPr id="10" name="Image 9" descr="Une image contenant texte, Police, écriture manuscrite, calligraphie&#10;&#10;Le contenu généré par l’IA peut être incorrect.">
            <a:extLst>
              <a:ext uri="{FF2B5EF4-FFF2-40B4-BE49-F238E27FC236}">
                <a16:creationId xmlns:a16="http://schemas.microsoft.com/office/drawing/2014/main" id="{147D7AF5-1BEA-050A-3A59-C03FFE8B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8945"/>
            <a:ext cx="4068808" cy="631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C7539C9-8D01-6709-5376-2FA2CA7878F7}"/>
                  </a:ext>
                </a:extLst>
              </p:cNvPr>
              <p:cNvSpPr txBox="1"/>
              <p:nvPr/>
            </p:nvSpPr>
            <p:spPr>
              <a:xfrm>
                <a:off x="838200" y="4202618"/>
                <a:ext cx="4371703" cy="93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/>
                  <a:t>Solution exacte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2 −</m:t>
                              </m:r>
                              <m:sSub>
                                <m:sSubPr>
                                  <m:ctrlP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dirty="0" err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C7539C9-8D01-6709-5376-2FA2CA787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2618"/>
                <a:ext cx="4371703" cy="938911"/>
              </a:xfrm>
              <a:prstGeom prst="rect">
                <a:avLst/>
              </a:prstGeom>
              <a:blipFill>
                <a:blip r:embed="rId4"/>
                <a:stretch>
                  <a:fillRect l="-1255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54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6CBF6-B289-8312-C963-34ADD4BC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Euler explicite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84286F6-63B4-537A-E935-1297397F0DB6}"/>
                  </a:ext>
                </a:extLst>
              </p:cNvPr>
              <p:cNvSpPr txBox="1"/>
              <p:nvPr/>
            </p:nvSpPr>
            <p:spPr>
              <a:xfrm>
                <a:off x="731520" y="1690688"/>
                <a:ext cx="3048000" cy="389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84286F6-63B4-537A-E935-1297397F0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690688"/>
                <a:ext cx="3048000" cy="389337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texte, Tracé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D68552B7-1BD3-DDB1-5986-89700A4C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" y="2110560"/>
            <a:ext cx="5658333" cy="4243750"/>
          </a:xfrm>
          <a:prstGeom prst="rect">
            <a:avLst/>
          </a:prstGeom>
        </p:spPr>
      </p:pic>
      <p:pic>
        <p:nvPicPr>
          <p:cNvPr id="11" name="Image 10" descr="Une image contenant texte, Tracé, diagramme, ligne&#10;&#10;Le contenu généré par l’IA peut être incorrect.">
            <a:extLst>
              <a:ext uri="{FF2B5EF4-FFF2-40B4-BE49-F238E27FC236}">
                <a16:creationId xmlns:a16="http://schemas.microsoft.com/office/drawing/2014/main" id="{0A720DEF-D840-99BC-A67C-3B6EAF16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361" y="784997"/>
            <a:ext cx="6126480" cy="45948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BF0F6B2-24CE-FA3F-2526-0646A9F10A4F}"/>
              </a:ext>
            </a:extLst>
          </p:cNvPr>
          <p:cNvSpPr txBox="1"/>
          <p:nvPr/>
        </p:nvSpPr>
        <p:spPr>
          <a:xfrm>
            <a:off x="6357257" y="5749837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Plus h est petit, meilleur est la résolution</a:t>
            </a:r>
          </a:p>
        </p:txBody>
      </p:sp>
    </p:spTree>
    <p:extLst>
      <p:ext uri="{BB962C8B-B14F-4D97-AF65-F5344CB8AC3E}">
        <p14:creationId xmlns:p14="http://schemas.microsoft.com/office/powerpoint/2010/main" val="259477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0888D-149F-15C2-848D-9FD84BBC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Influence de la condition initiale y0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7E5899-21E3-E36C-33D2-21640D42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0616"/>
          <a:stretch>
            <a:fillRect/>
          </a:stretch>
        </p:blipFill>
        <p:spPr>
          <a:xfrm>
            <a:off x="3673159" y="1430135"/>
            <a:ext cx="7552190" cy="50627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CB1EBB0-2395-E211-83E7-EFDC7E766A5D}"/>
              </a:ext>
            </a:extLst>
          </p:cNvPr>
          <p:cNvSpPr txBox="1"/>
          <p:nvPr/>
        </p:nvSpPr>
        <p:spPr>
          <a:xfrm>
            <a:off x="966651" y="1532709"/>
            <a:ext cx="282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y=2 </a:t>
            </a:r>
            <a:r>
              <a:rPr lang="fr-FR">
                <a:sym typeface="Wingdings" panose="05000000000000000000" pitchFamily="2" charset="2"/>
              </a:rPr>
              <a:t> limite de stabilité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892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E5760-2C88-4CBB-BBD6-C168B956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Ordre de convergence d’Euler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2CE0A7D-78DF-E956-D411-486AA4618541}"/>
                  </a:ext>
                </a:extLst>
              </p:cNvPr>
              <p:cNvSpPr txBox="1"/>
              <p:nvPr/>
            </p:nvSpPr>
            <p:spPr>
              <a:xfrm>
                <a:off x="838200" y="1506022"/>
                <a:ext cx="6096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fr-FR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⁡|</m:t>
                    </m:r>
                    <m:sSub>
                      <m:sSubPr>
                        <m:ctrlPr>
                          <a:rPr lang="fr-F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𝑟𝑖𝑞𝑢𝑒</m:t>
                        </m:r>
                      </m:sub>
                    </m:sSub>
                    <m:d>
                      <m:d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fr-F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𝑒𝑥𝑎𝑐𝑡𝑒</m:t>
                        </m:r>
                      </m:sub>
                    </m:sSub>
                    <m:d>
                      <m:d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fr-FR"/>
                  <a:t>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2CE0A7D-78DF-E956-D411-486AA4618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6022"/>
                <a:ext cx="6096000" cy="390748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B3898FA-5AC9-4B0F-A301-019B876A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" y="1896770"/>
            <a:ext cx="6405154" cy="48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1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811E9-D144-4BE1-020D-6DEE2C28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18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noProof="0"/>
              <a:t>Comparaison des trois méthodes</a:t>
            </a:r>
            <a:endParaRPr lang="fr-FR" sz="5200" kern="1200" noProof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CBACEE-CEEB-BD3D-7979-CC26C983C83A}"/>
                  </a:ext>
                </a:extLst>
              </p:cNvPr>
              <p:cNvSpPr txBox="1"/>
              <p:nvPr/>
            </p:nvSpPr>
            <p:spPr>
              <a:xfrm>
                <a:off x="261257" y="1258983"/>
                <a:ext cx="5190309" cy="5322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spcAft>
                    <a:spcPts val="1200"/>
                  </a:spcAft>
                  <a:buAutoNum type="arabicPeriod"/>
                </a:pPr>
                <a:r>
                  <a:rPr lang="fr-FR" b="1" i="0">
                    <a:effectLst/>
                    <a:latin typeface="Segoe WPC"/>
                  </a:rPr>
                  <a:t>Euler (ordre 1) 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s-E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s-E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s-ES" i="1" dirty="0" err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i="1" dirty="0" err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i="1" dirty="0" err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i="0">
                  <a:effectLst/>
                  <a:latin typeface="Segoe WPC"/>
                </a:endParaRPr>
              </a:p>
              <a:p>
                <a:pPr algn="l">
                  <a:spcAft>
                    <a:spcPts val="1200"/>
                  </a:spcAft>
                  <a:buNone/>
                </a:pPr>
                <a:r>
                  <a:rPr lang="fr-FR" b="1" i="0">
                    <a:effectLst/>
                    <a:latin typeface="Segoe WPC"/>
                  </a:rPr>
                  <a:t>2. Point milieu (ordre 2) 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₁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>
                  <a:latin typeface="Segoe WP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₂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/2,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/2)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₁)</m:t>
                      </m:r>
                    </m:oMath>
                  </m:oMathPara>
                </a14:m>
                <a:endParaRPr lang="fr-FR">
                  <a:latin typeface="Segoe WP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lang="fr-FR" b="0" i="0">
                  <a:effectLst/>
                  <a:latin typeface="Segoe WPC"/>
                </a:endParaRPr>
              </a:p>
              <a:p>
                <a:pPr algn="l">
                  <a:spcAft>
                    <a:spcPts val="1200"/>
                  </a:spcAft>
                  <a:buNone/>
                </a:pPr>
                <a:r>
                  <a:rPr lang="fr-FR" b="1" i="0">
                    <a:effectLst/>
                    <a:latin typeface="Segoe WPC"/>
                  </a:rPr>
                  <a:t>3. RK4 classique (ordre 4) 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₁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>
                  <a:latin typeface="Segoe WP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₂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/2,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/2)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₁)</m:t>
                      </m:r>
                    </m:oMath>
                  </m:oMathPara>
                </a14:m>
                <a:endParaRPr lang="fr-FR">
                  <a:latin typeface="Segoe WP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₃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/2,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/2)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₂)</m:t>
                      </m:r>
                    </m:oMath>
                  </m:oMathPara>
                </a14:m>
                <a:endParaRPr lang="fr-FR">
                  <a:latin typeface="Segoe WP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₄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fr-FR" i="1" dirty="0" err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₃)</m:t>
                      </m:r>
                    </m:oMath>
                  </m:oMathPara>
                </a14:m>
                <a:endParaRPr lang="fr-FR">
                  <a:latin typeface="Segoe WP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/6)(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₁ + 2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₂ + 2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₃ + 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dirty="0">
                          <a:latin typeface="Cambria Math" panose="02040503050406030204" pitchFamily="18" charset="0"/>
                        </a:rPr>
                        <m:t>₄)</m:t>
                      </m:r>
                    </m:oMath>
                  </m:oMathPara>
                </a14:m>
                <a:endParaRPr lang="fr-FR" b="0" i="0">
                  <a:effectLst/>
                  <a:latin typeface="Segoe WPC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CBACEE-CEEB-BD3D-7979-CC26C983C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1258983"/>
                <a:ext cx="5190309" cy="5322996"/>
              </a:xfrm>
              <a:prstGeom prst="rect">
                <a:avLst/>
              </a:prstGeom>
              <a:blipFill>
                <a:blip r:embed="rId2"/>
                <a:stretch>
                  <a:fillRect l="-1293" t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Tracé, ligne, diagramme&#10;&#10;Le contenu généré par l’IA peut être incorrect.">
            <a:extLst>
              <a:ext uri="{FF2B5EF4-FFF2-40B4-BE49-F238E27FC236}">
                <a16:creationId xmlns:a16="http://schemas.microsoft.com/office/drawing/2014/main" id="{0ABBC418-F1BF-D10A-E7D2-A00A2910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19" y="1088570"/>
            <a:ext cx="6633030" cy="49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2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DD5EB-0B45-E87B-F40E-B61CED76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des erreurs locales</a:t>
            </a:r>
          </a:p>
        </p:txBody>
      </p:sp>
      <p:pic>
        <p:nvPicPr>
          <p:cNvPr id="5" name="Image 4" descr="Une image contenant texte, Tracé, ligne, diagramme&#10;&#10;Le contenu généré par l’IA peut être incorrect.">
            <a:extLst>
              <a:ext uri="{FF2B5EF4-FFF2-40B4-BE49-F238E27FC236}">
                <a16:creationId xmlns:a16="http://schemas.microsoft.com/office/drawing/2014/main" id="{5D91ED87-B4EB-C4D5-2F9A-5D2C45A2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63" y="1276349"/>
            <a:ext cx="7141028" cy="5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6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C6AF1-7489-6912-09FE-FB95F72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Ordre de convergence des trois méthodes</a:t>
            </a:r>
          </a:p>
        </p:txBody>
      </p:sp>
      <p:pic>
        <p:nvPicPr>
          <p:cNvPr id="5" name="Image 4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A26E72C4-D1B5-3600-A2DC-6E8CBD58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1240518"/>
            <a:ext cx="6114022" cy="4585516"/>
          </a:xfrm>
          <a:prstGeom prst="rect">
            <a:avLst/>
          </a:prstGeom>
        </p:spPr>
      </p:pic>
      <p:pic>
        <p:nvPicPr>
          <p:cNvPr id="7" name="Image 6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7F7568EA-D0D1-8FCE-052B-C3F4E6F9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28" y="1451382"/>
            <a:ext cx="5659966" cy="4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B8977A7-213F-1DFD-9771-F162B24B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97382"/>
              </p:ext>
            </p:extLst>
          </p:nvPr>
        </p:nvGraphicFramePr>
        <p:xfrm>
          <a:off x="1541417" y="1621892"/>
          <a:ext cx="4411164" cy="435654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791">
                  <a:extLst>
                    <a:ext uri="{9D8B030D-6E8A-4147-A177-3AD203B41FA5}">
                      <a16:colId xmlns:a16="http://schemas.microsoft.com/office/drawing/2014/main" val="2151484351"/>
                    </a:ext>
                  </a:extLst>
                </a:gridCol>
                <a:gridCol w="1102791">
                  <a:extLst>
                    <a:ext uri="{9D8B030D-6E8A-4147-A177-3AD203B41FA5}">
                      <a16:colId xmlns:a16="http://schemas.microsoft.com/office/drawing/2014/main" val="2360490854"/>
                    </a:ext>
                  </a:extLst>
                </a:gridCol>
                <a:gridCol w="1102791">
                  <a:extLst>
                    <a:ext uri="{9D8B030D-6E8A-4147-A177-3AD203B41FA5}">
                      <a16:colId xmlns:a16="http://schemas.microsoft.com/office/drawing/2014/main" val="513431603"/>
                    </a:ext>
                  </a:extLst>
                </a:gridCol>
                <a:gridCol w="1102791">
                  <a:extLst>
                    <a:ext uri="{9D8B030D-6E8A-4147-A177-3AD203B41FA5}">
                      <a16:colId xmlns:a16="http://schemas.microsoft.com/office/drawing/2014/main" val="1568566559"/>
                    </a:ext>
                  </a:extLst>
                </a:gridCol>
              </a:tblGrid>
              <a:tr h="428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Critère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Euler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Point milieu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RK4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944171008"/>
                  </a:ext>
                </a:extLst>
              </a:tr>
              <a:tr h="2357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 b="1">
                          <a:effectLst/>
                        </a:rPr>
                        <a:t>Ordre</a:t>
                      </a:r>
                      <a:endParaRPr lang="fr-FR" sz="1300">
                        <a:effectLst/>
                      </a:endParaRP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4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112524588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 b="1">
                          <a:effectLst/>
                        </a:rPr>
                        <a:t>Évaluations/pas</a:t>
                      </a:r>
                      <a:endParaRPr lang="fr-FR" sz="1300">
                        <a:effectLst/>
                      </a:endParaRP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4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1290621734"/>
                  </a:ext>
                </a:extLst>
              </a:tr>
              <a:tr h="814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 b="1">
                          <a:effectLst/>
                        </a:rPr>
                        <a:t>Précision (h=0.01)</a:t>
                      </a:r>
                      <a:endParaRPr lang="fr-FR" sz="1300">
                        <a:effectLst/>
                      </a:endParaRP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10⁻³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10⁻⁵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10⁻⁹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355553829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 b="1">
                          <a:effectLst/>
                        </a:rPr>
                        <a:t>Complexité</a:t>
                      </a:r>
                      <a:endParaRPr lang="fr-FR" sz="1300">
                        <a:effectLst/>
                      </a:endParaRP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Très simple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Simple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Moyenne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377582837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 b="1">
                          <a:effectLst/>
                        </a:rPr>
                        <a:t>Coût calcul</a:t>
                      </a:r>
                      <a:endParaRPr lang="fr-FR" sz="1300">
                        <a:effectLst/>
                      </a:endParaRP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Faible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Moyen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Élevé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912389174"/>
                  </a:ext>
                </a:extLst>
              </a:tr>
              <a:tr h="10074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 b="1">
                          <a:effectLst/>
                        </a:rPr>
                        <a:t>Usage recommandé</a:t>
                      </a:r>
                      <a:endParaRPr lang="fr-FR" sz="1300">
                        <a:effectLst/>
                      </a:endParaRP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Prototypage rapide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Bon compromis</a:t>
                      </a:r>
                    </a:p>
                  </a:txBody>
                  <a:tcPr marL="32153" marR="32153" marT="21435" marB="2143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300">
                          <a:effectLst/>
                        </a:rPr>
                        <a:t>Haute précision</a:t>
                      </a:r>
                    </a:p>
                  </a:txBody>
                  <a:tcPr marL="32153" marR="32153" marT="21435" marB="21435" anchor="ctr"/>
                </a:tc>
                <a:extLst>
                  <a:ext uri="{0D108BD9-81ED-4DB2-BD59-A6C34878D82A}">
                    <a16:rowId xmlns:a16="http://schemas.microsoft.com/office/drawing/2014/main" val="1540536075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E4A9558C-0B0B-ABA1-57CE-A605108BDE60}"/>
              </a:ext>
            </a:extLst>
          </p:cNvPr>
          <p:cNvSpPr txBox="1"/>
          <p:nvPr/>
        </p:nvSpPr>
        <p:spPr>
          <a:xfrm>
            <a:off x="696686" y="879566"/>
            <a:ext cx="6197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Tableau comparatif des méthodes</a:t>
            </a:r>
          </a:p>
        </p:txBody>
      </p:sp>
    </p:spTree>
    <p:extLst>
      <p:ext uri="{BB962C8B-B14F-4D97-AF65-F5344CB8AC3E}">
        <p14:creationId xmlns:p14="http://schemas.microsoft.com/office/powerpoint/2010/main" val="3811840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5E82-F8B7-0B39-DA11-33DABD52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852B8-C010-D692-1FE5-A478908AD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noProof="0"/>
              <a:t>MT461 – TP2 – Partie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BE9466-67E2-0E8A-90EC-40C52672A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noProof="0" dirty="0"/>
              <a:t>Rémy CUVELIER, Antoine PEREDERII, Rémi COURTY</a:t>
            </a:r>
          </a:p>
        </p:txBody>
      </p:sp>
    </p:spTree>
    <p:extLst>
      <p:ext uri="{BB962C8B-B14F-4D97-AF65-F5344CB8AC3E}">
        <p14:creationId xmlns:p14="http://schemas.microsoft.com/office/powerpoint/2010/main" val="3920286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D52F0-F2C1-39D2-C4F7-04417E36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B1B-D53A-B057-8D71-9A85FCEB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2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4083C9C6-C79F-1164-DB1E-32998DD29A38}"/>
              </a:ext>
            </a:extLst>
          </p:cNvPr>
          <p:cNvSpPr txBox="1"/>
          <p:nvPr/>
        </p:nvSpPr>
        <p:spPr>
          <a:xfrm>
            <a:off x="838200" y="1321356"/>
            <a:ext cx="1055096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 </a:t>
            </a:r>
            <a:r>
              <a:rPr lang="fr-FR" noProof="0" dirty="0">
                <a:ea typeface="+mn-lt"/>
                <a:cs typeface="+mn-lt"/>
              </a:rPr>
              <a:t>Comprendre pourquoi un pas trop grand peut causer une divergence numérique,</a:t>
            </a:r>
          </a:p>
          <a:p>
            <a:r>
              <a:rPr lang="fr-FR" noProof="0" dirty="0">
                <a:ea typeface="+mn-lt"/>
                <a:cs typeface="+mn-lt"/>
              </a:rPr>
              <a:t>même si la solution exacte est stable.</a:t>
            </a:r>
            <a:br>
              <a:rPr lang="fr-FR" dirty="0">
                <a:ea typeface="+mn-lt"/>
                <a:cs typeface="+mn-lt"/>
              </a:rPr>
            </a:br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Comprendre la condition de stabilité, montrer le caractère (in)conditionnellement stable</a:t>
            </a:r>
          </a:p>
          <a:p>
            <a:r>
              <a:rPr lang="fr-FR" dirty="0">
                <a:ea typeface="+mn-lt"/>
                <a:cs typeface="+mn-lt"/>
              </a:rPr>
              <a:t>des différentes méthodes, et retrouver numériquement l’ordre de la méthode des trapèzes.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734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018092B-200B-ED0C-2683-9AA5D302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01" y="1706566"/>
            <a:ext cx="6093699" cy="40875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F12C30-B4F9-23B1-FC5C-DB8760BA2138}"/>
              </a:ext>
            </a:extLst>
          </p:cNvPr>
          <p:cNvSpPr txBox="1"/>
          <p:nvPr/>
        </p:nvSpPr>
        <p:spPr>
          <a:xfrm>
            <a:off x="0" y="2827027"/>
            <a:ext cx="4561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/>
              <a:t>Pas stable numériquement, à partir de N=29 le résultat est tronqué à 0 :</a:t>
            </a:r>
            <a:br>
              <a:rPr lang="fr-FR" noProof="0"/>
            </a:br>
            <a:endParaRPr lang="fr-FR" noProof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F6D423D-A702-4623-C293-0B1F6A93B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2" y="1736760"/>
            <a:ext cx="3902584" cy="7750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DBDD493-2B0B-2AE6-9E32-43E18F95E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4661669"/>
            <a:ext cx="5768713" cy="1518329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B0447DA8-FF79-ED27-5D27-5BA17908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fr-FR" dirty="0"/>
              <a:t>Méthode d'Archimède</a:t>
            </a:r>
            <a:endParaRPr lang="fr-FR" noProof="0" dirty="0"/>
          </a:p>
        </p:txBody>
      </p:sp>
      <p:pic>
        <p:nvPicPr>
          <p:cNvPr id="2" name="Image 15">
            <a:extLst>
              <a:ext uri="{FF2B5EF4-FFF2-40B4-BE49-F238E27FC236}">
                <a16:creationId xmlns:a16="http://schemas.microsoft.com/office/drawing/2014/main" id="{97AD5E82-A0BB-245E-7E9F-87A3DE67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34" t="20952" r="24354" b="25299"/>
          <a:stretch>
            <a:fillRect/>
          </a:stretch>
        </p:blipFill>
        <p:spPr>
          <a:xfrm>
            <a:off x="317771" y="3652017"/>
            <a:ext cx="1534161" cy="416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F94971-73AB-728C-641E-B2A36DBDAC08}"/>
                  </a:ext>
                </a:extLst>
              </p:cNvPr>
              <p:cNvSpPr txBox="1"/>
              <p:nvPr/>
            </p:nvSpPr>
            <p:spPr>
              <a:xfrm>
                <a:off x="1922046" y="3738339"/>
                <a:ext cx="3895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 1 – 0,9999999999 </m:t>
                    </m:r>
                    <m:r>
                      <a:rPr lang="fr-FR" b="0" i="0" noProof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noProof="0"/>
                  <a:t>0,0000000000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F94971-73AB-728C-641E-B2A36DBDA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046" y="3738339"/>
                <a:ext cx="3895297" cy="276999"/>
              </a:xfrm>
              <a:prstGeom prst="rect">
                <a:avLst/>
              </a:prstGeom>
              <a:blipFill>
                <a:blip r:embed="rId5"/>
                <a:stretch>
                  <a:fillRect l="-1252" t="-26087" r="-2817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65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619E2-7EEB-5350-5D59-96FEA52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831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914400" indent="-914400" algn="ctr">
              <a:buAutoNum type="arabicPeriod"/>
            </a:pPr>
            <a:r>
              <a:rPr lang="en-US" sz="5200" err="1"/>
              <a:t>Stabilité</a:t>
            </a:r>
            <a:r>
              <a:rPr lang="en-US" sz="5200"/>
              <a:t> Euler </a:t>
            </a:r>
            <a:r>
              <a:rPr lang="en-US" sz="5200" err="1"/>
              <a:t>Explicite</a:t>
            </a:r>
            <a:endParaRPr lang="en-US" sz="5200" kern="12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6FD0D-D0F2-B608-D98E-EBF89F8B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" r="3" b="3"/>
          <a:stretch>
            <a:fillRect/>
          </a:stretch>
        </p:blipFill>
        <p:spPr>
          <a:xfrm>
            <a:off x="287828" y="2643843"/>
            <a:ext cx="5803323" cy="389035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B7CDA7-128E-B33C-1F17-B3935F4E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28" r="3" b="3"/>
          <a:stretch>
            <a:fillRect/>
          </a:stretch>
        </p:blipFill>
        <p:spPr>
          <a:xfrm>
            <a:off x="6238389" y="2643842"/>
            <a:ext cx="5803323" cy="3890357"/>
          </a:xfrm>
          <a:prstGeom prst="rect">
            <a:avLst/>
          </a:prstGeom>
        </p:spPr>
      </p:pic>
      <p:pic>
        <p:nvPicPr>
          <p:cNvPr id="7" name="Image 6" descr="Une image contenant Police, texte, calligraphie, typographie&#10;&#10;Le contenu généré par l’IA peut être incorrect.">
            <a:extLst>
              <a:ext uri="{FF2B5EF4-FFF2-40B4-BE49-F238E27FC236}">
                <a16:creationId xmlns:a16="http://schemas.microsoft.com/office/drawing/2014/main" id="{61AE861B-B259-3F04-4C99-440C89F8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0" y="1149853"/>
            <a:ext cx="4248743" cy="933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DE7A446-A55F-5E05-FCFC-9E2EDD504626}"/>
                  </a:ext>
                </a:extLst>
              </p:cNvPr>
              <p:cNvSpPr txBox="1"/>
              <p:nvPr/>
            </p:nvSpPr>
            <p:spPr>
              <a:xfrm>
                <a:off x="729113" y="2126699"/>
                <a:ext cx="514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/>
                  <a:t>Solution exacte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fr-FR" i="1" dirty="0" err="1">
                        <a:latin typeface="Cambria Math" panose="02040503050406030204" pitchFamily="18" charset="0"/>
                      </a:rPr>
                      <m:t>exp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m:rPr>
                        <m:sty m:val="p"/>
                      </m:rPr>
                      <a:rPr lang="fr-FR" i="1" dirty="0" err="1">
                        <a:latin typeface="Cambria Math" panose="02040503050406030204" pitchFamily="18" charset="0"/>
                      </a:rPr>
                      <m:t>exp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−0,5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DE7A446-A55F-5E05-FCFC-9E2EDD504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13" y="2126699"/>
                <a:ext cx="5142297" cy="369332"/>
              </a:xfrm>
              <a:prstGeom prst="rect">
                <a:avLst/>
              </a:prstGeom>
              <a:blipFill>
                <a:blip r:embed="rId5"/>
                <a:stretch>
                  <a:fillRect l="-1068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7618DD7-CCDD-9320-78D7-5B5C226260FF}"/>
                  </a:ext>
                </a:extLst>
              </p:cNvPr>
              <p:cNvSpPr txBox="1"/>
              <p:nvPr/>
            </p:nvSpPr>
            <p:spPr>
              <a:xfrm>
                <a:off x="5423419" y="1280525"/>
                <a:ext cx="6097604" cy="389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/>
                  <a:t>Euler explicite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fr-F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fr-F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 + </m:t>
                        </m:r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fr-FR" i="1" dirty="0" err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fr-FR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7618DD7-CCDD-9320-78D7-5B5C2262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19" y="1280525"/>
                <a:ext cx="6097604" cy="389337"/>
              </a:xfrm>
              <a:prstGeom prst="rect">
                <a:avLst/>
              </a:prstGeom>
              <a:blipFill>
                <a:blip r:embed="rId6"/>
                <a:stretch>
                  <a:fillRect l="-900" t="-4688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00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BA4A-0860-8125-690B-2BAFFB9C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Stabilité</a:t>
            </a:r>
            <a:r>
              <a:rPr lang="en-US"/>
              <a:t> Euler </a:t>
            </a:r>
            <a:r>
              <a:rPr lang="en-US" err="1"/>
              <a:t>Explicite</a:t>
            </a:r>
            <a:r>
              <a:rPr lang="en-US"/>
              <a:t> </a:t>
            </a:r>
            <a:r>
              <a:rPr lang="en-US" err="1"/>
              <a:t>Facteur</a:t>
            </a:r>
            <a:r>
              <a:rPr lang="en-US"/>
              <a:t> </a:t>
            </a:r>
            <a:r>
              <a:rPr lang="en-US" err="1"/>
              <a:t>d’amplification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957B1-F296-EC84-51A0-FE0A6A6B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2933" y="1873752"/>
            <a:ext cx="6527007" cy="43513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E03B9D-9BC5-E0DB-C649-ED188EA4D715}"/>
              </a:ext>
            </a:extLst>
          </p:cNvPr>
          <p:cNvSpPr txBox="1"/>
          <p:nvPr/>
        </p:nvSpPr>
        <p:spPr>
          <a:xfrm>
            <a:off x="603985" y="2245712"/>
            <a:ext cx="4025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>
                <a:effectLst/>
                <a:latin typeface="Segoe WPC"/>
              </a:rPr>
              <a:t>Facteur d’amplification :</a:t>
            </a:r>
            <a:r>
              <a:rPr lang="el-GR" b="0" i="0">
                <a:effectLst/>
                <a:latin typeface="Segoe WPC"/>
              </a:rPr>
              <a:t> ρ(</a:t>
            </a:r>
            <a:r>
              <a:rPr lang="fr-FR" b="0" i="0">
                <a:effectLst/>
                <a:latin typeface="Segoe WPC"/>
              </a:rPr>
              <a:t>h) = 1 + h</a:t>
            </a:r>
            <a:r>
              <a:rPr lang="el-GR" b="0" i="0">
                <a:effectLst/>
                <a:latin typeface="Segoe WPC"/>
              </a:rPr>
              <a:t>λ</a:t>
            </a:r>
            <a:endParaRPr lang="fr-FR" b="0" i="0">
              <a:effectLst/>
              <a:latin typeface="Segoe WPC"/>
            </a:endParaRPr>
          </a:p>
          <a:p>
            <a:r>
              <a:rPr lang="fr-FR">
                <a:latin typeface="Segoe WPC"/>
              </a:rPr>
              <a:t>Pour être stable, ce facteur d’amplification doit être inférieur à 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826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84254-C92C-F3BD-4E10-79DE6039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374243"/>
            <a:ext cx="9306835" cy="7615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Comparaison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stabilité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entre EE et 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8">
                <a:extLst>
                  <a:ext uri="{FF2B5EF4-FFF2-40B4-BE49-F238E27FC236}">
                    <a16:creationId xmlns:a16="http://schemas.microsoft.com/office/drawing/2014/main" id="{D44B0517-EFEC-549F-786F-6455C295BC63}"/>
                  </a:ext>
                </a:extLst>
              </p:cNvPr>
              <p:cNvSpPr txBox="1"/>
              <p:nvPr/>
            </p:nvSpPr>
            <p:spPr>
              <a:xfrm>
                <a:off x="324092" y="1483046"/>
                <a:ext cx="4738796" cy="456161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noProof="0" err="1"/>
                  <a:t>Pourquoi</a:t>
                </a:r>
                <a:r>
                  <a:rPr lang="en-US" sz="1600" noProof="0"/>
                  <a:t> la </a:t>
                </a:r>
                <a:r>
                  <a:rPr lang="en-US" sz="1600" noProof="0" err="1"/>
                  <a:t>méthode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implicite</a:t>
                </a:r>
                <a:r>
                  <a:rPr lang="en-US" sz="1600" noProof="0"/>
                  <a:t> (</a:t>
                </a:r>
                <a:r>
                  <a:rPr lang="en-US" sz="1600" noProof="0" err="1"/>
                  <a:t>courbe</a:t>
                </a:r>
                <a:r>
                  <a:rPr lang="en-US" sz="1600" noProof="0"/>
                  <a:t> orange) </a:t>
                </a:r>
                <a:r>
                  <a:rPr lang="en-US" sz="1600" noProof="0" err="1"/>
                  <a:t>reste</a:t>
                </a:r>
                <a:r>
                  <a:rPr lang="en-US" sz="1600" noProof="0"/>
                  <a:t> stable avec un grand pas (h=5)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1600" i="1" noProof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1600" i="1" noProof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lit/>
                            </m:rPr>
                            <a:rPr lang="en-US" sz="1600" i="1" noProof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lit/>
                        </m:rPr>
                        <a:rPr lang="en-US" sz="1600" i="1" noProof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noProof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noProof="0"/>
                  <a:t>Relation de </a:t>
                </a:r>
                <a:r>
                  <a:rPr lang="en-US" sz="1600" noProof="0" err="1"/>
                  <a:t>récurrence</a:t>
                </a:r>
                <a:r>
                  <a:rPr lang="en-US" sz="1600" noProof="0"/>
                  <a:t> : La </a:t>
                </a:r>
                <a:r>
                  <a:rPr lang="en-US" sz="1600" noProof="0" err="1"/>
                  <a:t>méthode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d'Euler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Implicite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calcule</a:t>
                </a:r>
                <a:r>
                  <a:rPr lang="en-US" sz="1600" noProof="0"/>
                  <a:t> le point </a:t>
                </a:r>
                <a:r>
                  <a:rPr lang="en-US" sz="1600" noProof="0" err="1"/>
                  <a:t>suivant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selon</a:t>
                </a:r>
                <a:r>
                  <a:rPr lang="en-US" sz="1600" noProof="0"/>
                  <a:t> la </a:t>
                </a:r>
                <a:r>
                  <a:rPr lang="en-US" sz="1600" noProof="0" err="1"/>
                  <a:t>formule</a:t>
                </a:r>
                <a:r>
                  <a:rPr lang="en-US" sz="1600" noProof="0"/>
                  <a:t>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sSub>
                        <m:sSub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noProof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noProof="0" err="1"/>
                  <a:t>Facteur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d'amplification</a:t>
                </a:r>
                <a:r>
                  <a:rPr lang="en-US" sz="1600" noProof="0"/>
                  <a:t> 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600" noProof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noProof="0"/>
                  <a:t>Pour </a:t>
                </a:r>
                <a:r>
                  <a:rPr lang="en-US" sz="1600" noProof="0" err="1"/>
                  <a:t>que</a:t>
                </a:r>
                <a:r>
                  <a:rPr lang="en-US" sz="1600" noProof="0"/>
                  <a:t> le </a:t>
                </a:r>
                <a:r>
                  <a:rPr lang="en-US" sz="1600" noProof="0" err="1"/>
                  <a:t>système</a:t>
                </a:r>
                <a:r>
                  <a:rPr lang="en-US" sz="1600" noProof="0"/>
                  <a:t> </a:t>
                </a:r>
                <a:r>
                  <a:rPr lang="en-US" sz="1600" noProof="0" err="1"/>
                  <a:t>reste</a:t>
                </a:r>
                <a:r>
                  <a:rPr lang="en-US" sz="1600" noProof="0"/>
                  <a:t> stable, on </a:t>
                </a:r>
                <a:r>
                  <a:rPr lang="en-US" sz="1600" noProof="0" err="1"/>
                  <a:t>veut</a:t>
                </a:r>
                <a:r>
                  <a:rPr lang="en-US" sz="1600" noProof="0"/>
                  <a:t> 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sz="1600" b="0" i="1" noProof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1600" b="0" noProof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noProof="0"/>
                  <a:t>Comme λ&lt;0 :</a:t>
                </a:r>
                <a:endParaRPr lang="en-US" sz="1600" b="0" noProof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noProof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noProof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600" noProof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noProof="0" err="1"/>
                  <a:t>Donc</a:t>
                </a:r>
                <a:r>
                  <a:rPr lang="en-US" sz="1600" noProof="0"/>
                  <a:t> tant </a:t>
                </a:r>
                <a:r>
                  <a:rPr lang="en-US" sz="1600" noProof="0" err="1"/>
                  <a:t>que</a:t>
                </a:r>
                <a:r>
                  <a:rPr lang="en-US" sz="1600" noProof="0"/>
                  <a:t> h est &gt;0, le </a:t>
                </a:r>
                <a:r>
                  <a:rPr lang="en-US" sz="1600" noProof="0" err="1"/>
                  <a:t>système</a:t>
                </a:r>
                <a:r>
                  <a:rPr lang="en-US" sz="1600" noProof="0"/>
                  <a:t> sera stable.</a:t>
                </a:r>
              </a:p>
            </p:txBody>
          </p:sp>
        </mc:Choice>
        <mc:Fallback xmlns="">
          <p:sp>
            <p:nvSpPr>
              <p:cNvPr id="5" name="ZoneTexte 8">
                <a:extLst>
                  <a:ext uri="{FF2B5EF4-FFF2-40B4-BE49-F238E27FC236}">
                    <a16:creationId xmlns:a16="http://schemas.microsoft.com/office/drawing/2014/main" id="{D44B0517-EFEC-549F-786F-6455C295B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92" y="1483046"/>
                <a:ext cx="4738796" cy="4561619"/>
              </a:xfrm>
              <a:prstGeom prst="rect">
                <a:avLst/>
              </a:prstGeom>
              <a:blipFill>
                <a:blip r:embed="rId2"/>
                <a:stretch>
                  <a:fillRect l="-643" t="-935" r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8973751-CB00-CC99-05B0-AFBFBCB39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2888" y="1483046"/>
            <a:ext cx="6389346" cy="42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2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E1D57D-6756-2CB8-5F3B-A92A9792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4. Trapèzes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EEB7EB-2902-26C9-24A1-E43774C60E97}"/>
              </a:ext>
            </a:extLst>
          </p:cNvPr>
          <p:cNvSpPr txBox="1"/>
          <p:nvPr/>
        </p:nvSpPr>
        <p:spPr>
          <a:xfrm>
            <a:off x="838200" y="1401988"/>
            <a:ext cx="374149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noProof="0" dirty="0"/>
              <a:t>Ici on vérifie que la méthode des trapèzes est bien d’ordre 2.</a:t>
            </a:r>
            <a:br>
              <a:rPr lang="fr-FR" noProof="0" dirty="0"/>
            </a:br>
            <a:endParaRPr lang="fr-FR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5DB6C7E-F517-5C9A-07D5-33A3A0C6FC01}"/>
                  </a:ext>
                </a:extLst>
              </p:cNvPr>
              <p:cNvSpPr txBox="1"/>
              <p:nvPr/>
            </p:nvSpPr>
            <p:spPr>
              <a:xfrm>
                <a:off x="842959" y="2128366"/>
                <a:ext cx="4399327" cy="1959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fr-FR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⟹ 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>
                            <m:f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 +</m:t>
                          </m:r>
                          <m:f>
                            <m:f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⟹ 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fr-F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dirty="0">
                          <a:latin typeface="Cambria Math" panose="02040503050406030204" pitchFamily="18" charset="0"/>
                        </a:rPr>
                        <m:t> · </m:t>
                      </m:r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 +</m:t>
                          </m:r>
                          <m:f>
                            <m:f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1 −</m:t>
                          </m:r>
                          <m:f>
                            <m:f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i="1" dirty="0" err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5DB6C7E-F517-5C9A-07D5-33A3A0C6F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59" y="2128366"/>
                <a:ext cx="4399327" cy="1959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825B222-B3E3-9446-C9BB-14BCA7EA3B81}"/>
                  </a:ext>
                </a:extLst>
              </p:cNvPr>
              <p:cNvSpPr txBox="1"/>
              <p:nvPr/>
            </p:nvSpPr>
            <p:spPr>
              <a:xfrm>
                <a:off x="838199" y="4173367"/>
                <a:ext cx="4399327" cy="2132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0">
                    <a:effectLst/>
                  </a:rPr>
                  <a:t>Facteur d’amplification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l-GR" b="0" i="1" dirty="0" smtClean="0"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l-GR" b="0" i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dirty="0">
                              <a:effectLst/>
                              <a:latin typeface="Cambria Math" panose="02040503050406030204" pitchFamily="18" charset="0"/>
                            </a:rPr>
                            <m:t>1 +</m:t>
                          </m:r>
                          <m:f>
                            <m:fPr>
                              <m:ctrlP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l-GR" b="0" i="1" dirty="0">
                              <a:effectLst/>
                              <a:latin typeface="Cambria Math" panose="02040503050406030204" pitchFamily="18" charset="0"/>
                            </a:rPr>
                            <m:t>1 −</m:t>
                          </m:r>
                          <m:f>
                            <m:fPr>
                              <m:ctrlP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l-GR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b="0">
                  <a:effectLst/>
                </a:endParaRPr>
              </a:p>
              <a:p>
                <a:r>
                  <a:rPr lang="fr-FR"/>
                  <a:t>Ici le facteur d’amplification ρ&lt;1 pour tout h &gt;0 donc c’est inconditionnellement stable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825B222-B3E3-9446-C9BB-14BCA7EA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73367"/>
                <a:ext cx="4399327" cy="2132956"/>
              </a:xfrm>
              <a:prstGeom prst="rect">
                <a:avLst/>
              </a:prstGeom>
              <a:blipFill>
                <a:blip r:embed="rId3"/>
                <a:stretch>
                  <a:fillRect l="-1108" t="-1429" b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790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13329-D784-0C52-02F0-7D135B65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942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400"/>
              <a:t>5. Comparaison des3 méthodes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F1968-64F1-A916-F54E-A4D706273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28" r="3" b="3"/>
          <a:stretch>
            <a:fillRect/>
          </a:stretch>
        </p:blipFill>
        <p:spPr>
          <a:xfrm>
            <a:off x="198741" y="1222280"/>
            <a:ext cx="5803323" cy="3890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DC30C-5C66-15F1-E2EC-AAEB9394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" r="3" b="3"/>
          <a:stretch>
            <a:fillRect/>
          </a:stretch>
        </p:blipFill>
        <p:spPr>
          <a:xfrm>
            <a:off x="293375" y="4908073"/>
            <a:ext cx="2807027" cy="1881739"/>
          </a:xfrm>
          <a:prstGeom prst="rect">
            <a:avLst/>
          </a:prstGeom>
        </p:spPr>
      </p:pic>
      <p:pic>
        <p:nvPicPr>
          <p:cNvPr id="7" name="Image 6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43584B3-ED5C-E9D9-7BC1-2CC8A3ED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064" y="1164657"/>
            <a:ext cx="6054826" cy="4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2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6F906-854A-D020-4083-2B99EEAA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3</a:t>
            </a:r>
          </a:p>
        </p:txBody>
      </p:sp>
      <p:pic>
        <p:nvPicPr>
          <p:cNvPr id="5" name="Image 4" descr="Une image contenant texte, tableau blanc, écriture manuscrite, intérieur&#10;&#10;Le contenu généré par l’IA peut être incorrect.">
            <a:extLst>
              <a:ext uri="{FF2B5EF4-FFF2-40B4-BE49-F238E27FC236}">
                <a16:creationId xmlns:a16="http://schemas.microsoft.com/office/drawing/2014/main" id="{4CF2A4BE-8C5D-ECE6-45DB-B52FFC208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718" y="1690688"/>
            <a:ext cx="6842784" cy="5150805"/>
          </a:xfrm>
          <a:prstGeom prst="rect">
            <a:avLst/>
          </a:prstGeom>
        </p:spPr>
      </p:pic>
      <p:pic>
        <p:nvPicPr>
          <p:cNvPr id="6" name="Image 5" descr="Une image contenant dessin, ligne, écriture manuscrite, conception&#10;&#10;Le contenu généré par l’IA peut être incorrect.">
            <a:extLst>
              <a:ext uri="{FF2B5EF4-FFF2-40B4-BE49-F238E27FC236}">
                <a16:creationId xmlns:a16="http://schemas.microsoft.com/office/drawing/2014/main" id="{A77092DC-9BE5-6516-487A-2C9375C7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4" y="2635216"/>
            <a:ext cx="4123703" cy="4243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425610D-B795-E816-6A12-3B67D2E9AE60}"/>
                  </a:ext>
                </a:extLst>
              </p:cNvPr>
              <p:cNvSpPr txBox="1"/>
              <p:nvPr/>
            </p:nvSpPr>
            <p:spPr>
              <a:xfrm>
                <a:off x="5374071" y="3146743"/>
                <a:ext cx="19635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fr-FR" b="0" i="1" noProof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b="0" noProof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425610D-B795-E816-6A12-3B67D2E9A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71" y="3146743"/>
                <a:ext cx="1963554" cy="276999"/>
              </a:xfrm>
              <a:prstGeom prst="rect">
                <a:avLst/>
              </a:prstGeom>
              <a:blipFill>
                <a:blip r:embed="rId4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texte, écriture manuscrite, Police, calligraphie&#10;&#10;Le contenu généré par l’IA peut être incorrect.">
            <a:extLst>
              <a:ext uri="{FF2B5EF4-FFF2-40B4-BE49-F238E27FC236}">
                <a16:creationId xmlns:a16="http://schemas.microsoft.com/office/drawing/2014/main" id="{76E3769A-2E6F-B483-CE3D-89B430D60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135" y="837931"/>
            <a:ext cx="4400676" cy="5999001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A290FB76-385F-232A-FC7D-E6AF3B5B4789}"/>
              </a:ext>
            </a:extLst>
          </p:cNvPr>
          <p:cNvSpPr txBox="1"/>
          <p:nvPr/>
        </p:nvSpPr>
        <p:spPr>
          <a:xfrm>
            <a:off x="880872" y="1314367"/>
            <a:ext cx="691635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 </a:t>
            </a:r>
            <a:r>
              <a:rPr lang="fr-FR" noProof="0" dirty="0">
                <a:ea typeface="+mn-lt"/>
                <a:cs typeface="+mn-lt"/>
              </a:rPr>
              <a:t>Résoudre un système d'EDO du second ordre et visualiser le comportement dans l'espace des phases.</a:t>
            </a:r>
            <a:br>
              <a:rPr lang="fr-FR" dirty="0">
                <a:ea typeface="+mn-lt"/>
                <a:cs typeface="+mn-lt"/>
              </a:rPr>
            </a:br>
            <a:r>
              <a:rPr lang="fr-FR" b="1" dirty="0"/>
              <a:t>Problématique </a:t>
            </a:r>
            <a:r>
              <a:rPr lang="fr-FR" dirty="0"/>
              <a:t>: </a:t>
            </a:r>
            <a:r>
              <a:rPr lang="fr-FR" dirty="0">
                <a:ea typeface="+mn-lt"/>
                <a:cs typeface="+mn-lt"/>
              </a:rPr>
              <a:t>Visualiser l’effet des conditions initiales sur les trajectoires en phase et interpréter physiquement les régimes de mouvement (oscillations, amplitude, énergie approximative) du pendule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3168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2A28A7-805F-78CE-6253-9E4E78F5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6232"/>
          </a:xfrm>
        </p:spPr>
        <p:txBody>
          <a:bodyPr/>
          <a:lstStyle/>
          <a:p>
            <a:r>
              <a:rPr lang="fr-FR" noProof="0"/>
              <a:t>Exercice 3.2 application d’Euler Explicite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2B85732-95A1-6BFF-8EA0-9397265A4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1455" y="1260431"/>
                <a:ext cx="3493168" cy="4363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fr-FR" sz="1800" noProof="0"/>
                  <a:t>conditions initiales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800" b="0" i="1" noProof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fr-FR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fr-FR" sz="1800" noProof="0"/>
                  <a:t> : position basse vitesse 1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2B85732-95A1-6BFF-8EA0-9397265A4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1455" y="1260431"/>
                <a:ext cx="3493168" cy="436312"/>
              </a:xfrm>
              <a:blipFill>
                <a:blip r:embed="rId2"/>
                <a:stretch>
                  <a:fillRect l="-1396" t="-14085" b="-5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4A3878A-A9D2-177B-D157-27D682D5AEFC}"/>
                  </a:ext>
                </a:extLst>
              </p:cNvPr>
              <p:cNvSpPr txBox="1"/>
              <p:nvPr/>
            </p:nvSpPr>
            <p:spPr>
              <a:xfrm>
                <a:off x="6831530" y="1188919"/>
                <a:ext cx="33712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noProof="0"/>
                  <a:t>conditions initiales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noProof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fr-FR" b="0" i="1" noProof="0" smtClean="0">
                        <a:latin typeface="Cambria Math" panose="02040503050406030204" pitchFamily="18" charset="0"/>
                      </a:rPr>
                      <m:t>=(0,2)</m:t>
                    </m:r>
                  </m:oMath>
                </a14:m>
                <a:r>
                  <a:rPr lang="fr-FR" noProof="0"/>
                  <a:t> position basse vitesse 2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4A3878A-A9D2-177B-D157-27D682D5A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530" y="1188919"/>
                <a:ext cx="3371249" cy="646331"/>
              </a:xfrm>
              <a:prstGeom prst="rect">
                <a:avLst/>
              </a:prstGeom>
              <a:blipFill>
                <a:blip r:embed="rId3"/>
                <a:stretch>
                  <a:fillRect l="-162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D157399E-FF87-F19D-FDFE-177AE501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35252"/>
            <a:ext cx="6050882" cy="4033921"/>
          </a:xfrm>
          <a:prstGeom prst="rect">
            <a:avLst/>
          </a:prstGeom>
        </p:spPr>
      </p:pic>
      <p:pic>
        <p:nvPicPr>
          <p:cNvPr id="9" name="Image 8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A4E56047-CFA0-18B4-0946-FEAC49D47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883" y="1835251"/>
            <a:ext cx="6050882" cy="4033921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C8AB5F3-BDFA-77A7-43AC-58A99C636BBE}"/>
              </a:ext>
            </a:extLst>
          </p:cNvPr>
          <p:cNvSpPr txBox="1">
            <a:spLocks/>
          </p:cNvSpPr>
          <p:nvPr/>
        </p:nvSpPr>
        <p:spPr>
          <a:xfrm>
            <a:off x="314727" y="5795581"/>
            <a:ext cx="3493168" cy="587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noProof="0"/>
              <a:t>Régime d’oscillation libres sans faire de tour entier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5D6DB00-F279-B39F-BE2B-CBAF4F831B37}"/>
              </a:ext>
            </a:extLst>
          </p:cNvPr>
          <p:cNvSpPr txBox="1">
            <a:spLocks/>
          </p:cNvSpPr>
          <p:nvPr/>
        </p:nvSpPr>
        <p:spPr>
          <a:xfrm>
            <a:off x="6365608" y="5795581"/>
            <a:ext cx="4988191" cy="58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noProof="0"/>
              <a:t>Limite de stabilité (entre oscillations et rotation): le pendule fait 1 tour entier de façon répété </a:t>
            </a:r>
          </a:p>
        </p:txBody>
      </p:sp>
    </p:spTree>
    <p:extLst>
      <p:ext uri="{BB962C8B-B14F-4D97-AF65-F5344CB8AC3E}">
        <p14:creationId xmlns:p14="http://schemas.microsoft.com/office/powerpoint/2010/main" val="119019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B59EE-17BE-0E73-A82B-30D45DE5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Différentes valeurs de vitesse initiales :</a:t>
            </a:r>
          </a:p>
        </p:txBody>
      </p:sp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B49BCFBC-FA69-B8AB-CA20-FD6293EB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253002"/>
            <a:ext cx="7691788" cy="53842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875728-826F-4E86-9673-8EF59CC4B6C0}"/>
              </a:ext>
            </a:extLst>
          </p:cNvPr>
          <p:cNvSpPr txBox="1"/>
          <p:nvPr/>
        </p:nvSpPr>
        <p:spPr>
          <a:xfrm>
            <a:off x="8365557" y="2242686"/>
            <a:ext cx="3502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 l’intérieur de la séparatrice (p=2) le système oscille comme un pendule, au-delà, je système fait des rotations entières </a:t>
            </a:r>
          </a:p>
        </p:txBody>
      </p:sp>
    </p:spTree>
    <p:extLst>
      <p:ext uri="{BB962C8B-B14F-4D97-AF65-F5344CB8AC3E}">
        <p14:creationId xmlns:p14="http://schemas.microsoft.com/office/powerpoint/2010/main" val="169732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F24DFA-0F81-F560-3D30-A7A64F9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Utilisation</a:t>
            </a:r>
            <a:r>
              <a:rPr lang="fr-FR" noProof="0" dirty="0"/>
              <a:t> de l’identité remarquable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8237E4-2B6B-D41D-6BE5-D09B2604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14" y="2247401"/>
            <a:ext cx="6215386" cy="41692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227DE4-C2A2-4EF1-5D76-57643F7F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91"/>
          <a:stretch/>
        </p:blipFill>
        <p:spPr>
          <a:xfrm>
            <a:off x="0" y="1690688"/>
            <a:ext cx="5976614" cy="11864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E62F71-5FC1-0B32-B415-0CC4D5B9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2005"/>
            <a:ext cx="5796765" cy="1772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8576D5-6326-823E-58C1-9EC45E1CA55E}"/>
                  </a:ext>
                </a:extLst>
              </p:cNvPr>
              <p:cNvSpPr txBox="1"/>
              <p:nvPr/>
            </p:nvSpPr>
            <p:spPr>
              <a:xfrm>
                <a:off x="1035926" y="2877121"/>
                <a:ext cx="1645001" cy="673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i="1" noProof="0">
                              <a:latin typeface="Cambria Math" panose="02040503050406030204" pitchFamily="18" charset="0"/>
                            </a:rPr>
                            <m:t>2−</m:t>
                          </m:r>
                          <m:sSup>
                            <m:sSupPr>
                              <m:ctrlPr>
                                <a:rPr lang="fr-FR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noProof="0"/>
                            <m:t> </m:t>
                          </m:r>
                        </m:den>
                      </m:f>
                    </m:oMath>
                  </m:oMathPara>
                </a14:m>
                <a:endParaRPr lang="fr-FR" b="0" i="1" noProof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8576D5-6326-823E-58C1-9EC45E1CA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26" y="2877121"/>
                <a:ext cx="1645001" cy="673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76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8F6EA-167A-22C1-F19E-9BE05B7B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Exercice 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49E9D6-D997-6CD3-7926-B91ADD9F5818}"/>
              </a:ext>
            </a:extLst>
          </p:cNvPr>
          <p:cNvSpPr txBox="1"/>
          <p:nvPr/>
        </p:nvSpPr>
        <p:spPr>
          <a:xfrm>
            <a:off x="838200" y="1321356"/>
            <a:ext cx="1104417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noProof="0" dirty="0"/>
              <a:t>Objectif </a:t>
            </a:r>
            <a:r>
              <a:rPr lang="fr-FR" noProof="0" dirty="0"/>
              <a:t>: Evaluer une intégrale avec les méthodes </a:t>
            </a:r>
            <a:r>
              <a:rPr lang="fr-FR" noProof="0" err="1"/>
              <a:t>backward</a:t>
            </a:r>
            <a:r>
              <a:rPr lang="fr-FR" noProof="0" dirty="0"/>
              <a:t> et </a:t>
            </a:r>
            <a:r>
              <a:rPr lang="fr-FR" noProof="0" err="1"/>
              <a:t>forward</a:t>
            </a:r>
            <a:br>
              <a:rPr lang="fr-FR" noProof="0" dirty="0"/>
            </a:br>
            <a:r>
              <a:rPr lang="fr-FR" b="1" noProof="0" dirty="0"/>
              <a:t>Problématique </a:t>
            </a:r>
            <a:r>
              <a:rPr lang="fr-FR" noProof="0" dirty="0"/>
              <a:t>: </a:t>
            </a:r>
            <a:r>
              <a:rPr lang="fr-FR" dirty="0">
                <a:ea typeface="+mn-lt"/>
                <a:cs typeface="+mn-lt"/>
              </a:rPr>
              <a:t>Analyser l’instabilité du schéma </a:t>
            </a:r>
            <a:r>
              <a:rPr lang="fr-FR" err="1">
                <a:ea typeface="+mn-lt"/>
                <a:cs typeface="+mn-lt"/>
              </a:rPr>
              <a:t>forward</a:t>
            </a:r>
            <a:r>
              <a:rPr lang="fr-FR" dirty="0">
                <a:ea typeface="+mn-lt"/>
                <a:cs typeface="+mn-lt"/>
              </a:rPr>
              <a:t> (amplification des erreurs) et montrer </a:t>
            </a:r>
            <a:r>
              <a:rPr lang="fr-FR" noProof="0" dirty="0">
                <a:ea typeface="+mn-lt"/>
                <a:cs typeface="+mn-lt"/>
              </a:rPr>
              <a:t>que le </a:t>
            </a:r>
            <a:r>
              <a:rPr lang="fr-FR" dirty="0">
                <a:ea typeface="+mn-lt"/>
                <a:cs typeface="+mn-lt"/>
              </a:rPr>
              <a:t>schéma</a:t>
            </a:r>
            <a:endParaRPr lang="en-US" dirty="0"/>
          </a:p>
          <a:p>
            <a:r>
              <a:rPr lang="fr-FR" dirty="0" err="1">
                <a:ea typeface="+mn-lt"/>
                <a:cs typeface="+mn-lt"/>
              </a:rPr>
              <a:t>backward</a:t>
            </a:r>
            <a:r>
              <a:rPr lang="fr-FR" dirty="0">
                <a:ea typeface="+mn-lt"/>
                <a:cs typeface="+mn-lt"/>
              </a:rPr>
              <a:t> atténue les erreurs et devient stable</a:t>
            </a:r>
            <a:r>
              <a:rPr lang="fr-FR" noProof="0" dirty="0"/>
              <a:t>.</a:t>
            </a:r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811E29-F051-8EE0-B225-4CF4DF24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531" y="2169404"/>
            <a:ext cx="6989682" cy="4688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E48BD9-0642-2C93-9C05-65CB79FF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" y="2394407"/>
            <a:ext cx="4448796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3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7C2108-BA66-67E6-A689-A02BA8BB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Montrer 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8FB979-9539-E791-86A0-773E3FC3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5836"/>
            <a:ext cx="6649378" cy="2924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6A7DB8-567D-4BF9-E977-BB44A94AA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29" y="534189"/>
            <a:ext cx="3765320" cy="57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5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63D89-8E32-10BB-84A3-2FE46D04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Méthode </a:t>
            </a:r>
            <a:r>
              <a:rPr lang="fr-FR" noProof="0" dirty="0" err="1"/>
              <a:t>forward</a:t>
            </a:r>
            <a:endParaRPr lang="fr-FR" noProof="0" dirty="0"/>
          </a:p>
        </p:txBody>
      </p:sp>
      <p:pic>
        <p:nvPicPr>
          <p:cNvPr id="11" name="Image 10" descr="Une image contenant texte, tableau blanc, écriture manuscrite, dessin&#10;&#10;Le contenu généré par l’IA peut être incorrect.">
            <a:extLst>
              <a:ext uri="{FF2B5EF4-FFF2-40B4-BE49-F238E27FC236}">
                <a16:creationId xmlns:a16="http://schemas.microsoft.com/office/drawing/2014/main" id="{5F9BF707-E99F-350F-7231-16A390C4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73" y="141955"/>
            <a:ext cx="4252086" cy="1963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38E44-E07C-70D8-3000-39CF3BBA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1" y="1690688"/>
            <a:ext cx="6715991" cy="45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6DFC-E960-F0B3-FB67-898D85673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3FB20-BFCD-2677-1333-AF84368F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Méthode </a:t>
            </a:r>
            <a:r>
              <a:rPr lang="fr-FR" noProof="0" err="1"/>
              <a:t>backward</a:t>
            </a:r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E7F829D-19C8-F99D-A40F-30CE71384484}"/>
                  </a:ext>
                </a:extLst>
              </p:cNvPr>
              <p:cNvSpPr txBox="1"/>
              <p:nvPr/>
            </p:nvSpPr>
            <p:spPr>
              <a:xfrm>
                <a:off x="134185" y="2582664"/>
                <a:ext cx="609966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fr-FR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 noProof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fr-FR" i="1" noProof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noProof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noProof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E7F829D-19C8-F99D-A40F-30CE71384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5" y="2582664"/>
                <a:ext cx="6099662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0CFB46EE-2F58-F4AD-0320-603BBE0B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10" t="32873" r="5960" b="42690"/>
          <a:stretch>
            <a:fillRect/>
          </a:stretch>
        </p:blipFill>
        <p:spPr>
          <a:xfrm>
            <a:off x="2070588" y="1719700"/>
            <a:ext cx="2442308" cy="714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B9BDB-81C7-F7A7-D0D1-192550C644EE}"/>
              </a:ext>
            </a:extLst>
          </p:cNvPr>
          <p:cNvSpPr txBox="1"/>
          <p:nvPr/>
        </p:nvSpPr>
        <p:spPr>
          <a:xfrm>
            <a:off x="5444836" y="1475509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L'algorithme</a:t>
            </a:r>
            <a:r>
              <a:rPr lang="en-US" dirty="0"/>
              <a:t> backward est </a:t>
            </a:r>
            <a:r>
              <a:rPr lang="en-US" dirty="0" err="1"/>
              <a:t>numériquement</a:t>
            </a:r>
            <a:r>
              <a:rPr lang="en-US" dirty="0"/>
              <a:t> stable pour a &gt; 1</a:t>
            </a:r>
          </a:p>
          <a:p>
            <a:r>
              <a:rPr lang="en-US" dirty="0"/>
              <a:t>: toute </a:t>
            </a:r>
            <a:r>
              <a:rPr lang="en-US" dirty="0" err="1"/>
              <a:t>erreur</a:t>
            </a:r>
            <a:r>
              <a:rPr lang="en-US" dirty="0"/>
              <a:t> ε à </a:t>
            </a:r>
            <a:r>
              <a:rPr lang="en-US" dirty="0" err="1"/>
              <a:t>l'itération</a:t>
            </a:r>
            <a:r>
              <a:rPr lang="en-US" dirty="0"/>
              <a:t> n est </a:t>
            </a:r>
            <a:r>
              <a:rPr lang="en-US" dirty="0" err="1"/>
              <a:t>atténuée</a:t>
            </a:r>
            <a:r>
              <a:rPr lang="en-US" dirty="0"/>
              <a:t> par le </a:t>
            </a:r>
            <a:r>
              <a:rPr lang="en-US" dirty="0" err="1"/>
              <a:t>facteur</a:t>
            </a:r>
            <a:r>
              <a:rPr lang="en-US" dirty="0"/>
              <a:t> 1/a à </a:t>
            </a:r>
            <a:r>
              <a:rPr lang="en-US" dirty="0" err="1"/>
              <a:t>l'itération</a:t>
            </a:r>
            <a:r>
              <a:rPr lang="en-US" dirty="0"/>
              <a:t> n-1 (</a:t>
            </a:r>
            <a:r>
              <a:rPr lang="en-US" dirty="0" err="1"/>
              <a:t>en</a:t>
            </a:r>
            <a:r>
              <a:rPr lang="en-US" dirty="0"/>
              <a:t> remontant).</a:t>
            </a:r>
            <a:endParaRPr lang="en-US"/>
          </a:p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7D06D-1891-BD32-A914-0A511BD22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713" y="2434936"/>
            <a:ext cx="663286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7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69BA-BA7C-29CB-F396-AA61F68F0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08DC0F-CC84-5105-7305-8EE8AA4B7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noProof="0"/>
              <a:t>MT461 – TP1 – Partie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179E08-0B7B-39FB-94E1-D16F1DDED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noProof="0" dirty="0"/>
              <a:t>Rémy CUVELIER, Antoine PEREDERII, Rémi COURTY</a:t>
            </a:r>
          </a:p>
        </p:txBody>
      </p:sp>
    </p:spTree>
    <p:extLst>
      <p:ext uri="{BB962C8B-B14F-4D97-AF65-F5344CB8AC3E}">
        <p14:creationId xmlns:p14="http://schemas.microsoft.com/office/powerpoint/2010/main" val="42081733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1649</Words>
  <Application>Microsoft Office PowerPoint</Application>
  <PresentationFormat>Grand écran</PresentationFormat>
  <Paragraphs>189</Paragraphs>
  <Slides>37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Cambria Math</vt:lpstr>
      <vt:lpstr>Consolas</vt:lpstr>
      <vt:lpstr>Segoe WPC</vt:lpstr>
      <vt:lpstr>Wingdings</vt:lpstr>
      <vt:lpstr>Thème Office</vt:lpstr>
      <vt:lpstr>MT461 – TP1 – Partie 1</vt:lpstr>
      <vt:lpstr>Exercice 1</vt:lpstr>
      <vt:lpstr>Méthode d'Archimède</vt:lpstr>
      <vt:lpstr>2. Utilisation de l’identité remarquable</vt:lpstr>
      <vt:lpstr>Exercice 2</vt:lpstr>
      <vt:lpstr>Montrer que</vt:lpstr>
      <vt:lpstr>Méthode forward</vt:lpstr>
      <vt:lpstr>Méthode backward</vt:lpstr>
      <vt:lpstr>MT461 – TP1 – Partie 2</vt:lpstr>
      <vt:lpstr>Exercice 3</vt:lpstr>
      <vt:lpstr>Présentation PowerPoint</vt:lpstr>
      <vt:lpstr>Présentation PowerPoint</vt:lpstr>
      <vt:lpstr>Exercice 4</vt:lpstr>
      <vt:lpstr>Algorithme de Newton-Raphson</vt:lpstr>
      <vt:lpstr>Analyse de l’ordre de convergence</vt:lpstr>
      <vt:lpstr>Exercice 5</vt:lpstr>
      <vt:lpstr>2. Evolution du nombre de décimales</vt:lpstr>
      <vt:lpstr>3. Comparaison Sécante et Newton</vt:lpstr>
      <vt:lpstr>MT461 – TP2 – Partie 1</vt:lpstr>
      <vt:lpstr>Exercice 1</vt:lpstr>
      <vt:lpstr>Euler explicite</vt:lpstr>
      <vt:lpstr>Influence de la condition initiale y0</vt:lpstr>
      <vt:lpstr>Ordre de convergence d’Euler</vt:lpstr>
      <vt:lpstr>Comparaison des trois méthodes</vt:lpstr>
      <vt:lpstr>Analyse des erreurs locales</vt:lpstr>
      <vt:lpstr>Ordre de convergence des trois méthodes</vt:lpstr>
      <vt:lpstr>Présentation PowerPoint</vt:lpstr>
      <vt:lpstr>MT461 – TP2 – Partie 2</vt:lpstr>
      <vt:lpstr>Exercice 2</vt:lpstr>
      <vt:lpstr>Stabilité Euler Explicite</vt:lpstr>
      <vt:lpstr>2. Stabilité Euler Explicite Facteur d’amplification</vt:lpstr>
      <vt:lpstr>3. Comparaison de la stabilité entre EE et EI</vt:lpstr>
      <vt:lpstr>4. Trapèzes</vt:lpstr>
      <vt:lpstr>5. Comparaison des3 méthodes</vt:lpstr>
      <vt:lpstr>Exercice 3</vt:lpstr>
      <vt:lpstr>Exercice 3.2 application d’Euler Explicite</vt:lpstr>
      <vt:lpstr>Différentes valeurs de vitesse initiales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MT461 – TP1</dc:title>
  <dc:creator>Rémy Cuvelier</dc:creator>
  <cp:lastModifiedBy>Rémy Cuvelier</cp:lastModifiedBy>
  <cp:revision>533</cp:revision>
  <dcterms:created xsi:type="dcterms:W3CDTF">2026-01-07T17:22:09Z</dcterms:created>
  <dcterms:modified xsi:type="dcterms:W3CDTF">2026-02-02T11:13:53Z</dcterms:modified>
</cp:coreProperties>
</file>